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82" r:id="rId3"/>
    <p:sldId id="281" r:id="rId4"/>
    <p:sldId id="276" r:id="rId5"/>
    <p:sldId id="277" r:id="rId6"/>
    <p:sldId id="278" r:id="rId7"/>
    <p:sldId id="279" r:id="rId8"/>
    <p:sldId id="280" r:id="rId9"/>
    <p:sldId id="257" r:id="rId10"/>
    <p:sldId id="273" r:id="rId11"/>
    <p:sldId id="274" r:id="rId12"/>
    <p:sldId id="272" r:id="rId13"/>
    <p:sldId id="275" r:id="rId14"/>
    <p:sldId id="267" r:id="rId15"/>
    <p:sldId id="283" r:id="rId16"/>
    <p:sldId id="284" r:id="rId17"/>
    <p:sldId id="288" r:id="rId18"/>
    <p:sldId id="289" r:id="rId19"/>
  </p:sldIdLst>
  <p:sldSz cx="12192000" cy="6858000"/>
  <p:notesSz cx="7010400" cy="92964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CC00"/>
    <a:srgbClr val="008000"/>
    <a:srgbClr val="00FFFF"/>
    <a:srgbClr val="669900"/>
    <a:srgbClr val="CC3300"/>
    <a:srgbClr val="9900CC"/>
    <a:srgbClr val="FF99FF"/>
    <a:srgbClr val="FFFF00"/>
    <a:srgbClr val="FF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Estilo claro 1 - Acento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A488322-F2BA-4B5B-9748-0D474271808F}" styleName="Estilo medio 3 - 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77" autoAdjust="0"/>
    <p:restoredTop sz="94643" autoAdjust="0"/>
  </p:normalViewPr>
  <p:slideViewPr>
    <p:cSldViewPr snapToGrid="0">
      <p:cViewPr varScale="1">
        <p:scale>
          <a:sx n="117" d="100"/>
          <a:sy n="117" d="100"/>
        </p:scale>
        <p:origin x="-126" y="-16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Hoja_de_c_lculo_de_Microsoft_Office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Hoja_de_c_lculo_de_Microsoft_Office_Excel2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lrMapOvr bg1="lt1" tx1="dk1" bg2="lt2" tx2="dk2" accent1="accent1" accent2="accent2" accent3="accent3" accent4="accent4" accent5="accent5" accent6="accent6" hlink="hlink" folHlink="folHlink"/>
  <c:chart>
    <c:autoTitleDeleted val="1"/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ser>
          <c:idx val="0"/>
          <c:order val="0"/>
          <c:tx>
            <c:strRef>
              <c:f>Hoja1!$D$3</c:f>
              <c:strCache>
                <c:ptCount val="1"/>
                <c:pt idx="0">
                  <c:v>Area Mpio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strRef>
              <c:f>Hoja1!$C$4:$C$40</c:f>
              <c:strCache>
                <c:ptCount val="37"/>
                <c:pt idx="0">
                  <c:v>ALMAGUER</c:v>
                </c:pt>
                <c:pt idx="1">
                  <c:v>BOLÍVAR</c:v>
                </c:pt>
                <c:pt idx="2">
                  <c:v>FLORENCIA</c:v>
                </c:pt>
                <c:pt idx="3">
                  <c:v>LA SIERRA</c:v>
                </c:pt>
                <c:pt idx="4">
                  <c:v>LA VEGA</c:v>
                </c:pt>
                <c:pt idx="5">
                  <c:v>MERCADERES</c:v>
                </c:pt>
                <c:pt idx="6">
                  <c:v>POPAYÁN</c:v>
                </c:pt>
                <c:pt idx="7">
                  <c:v>PURACÉ (Coconuco)</c:v>
                </c:pt>
                <c:pt idx="8">
                  <c:v>ROSAS</c:v>
                </c:pt>
                <c:pt idx="9">
                  <c:v>SAN SEBASTIÁN</c:v>
                </c:pt>
                <c:pt idx="10">
                  <c:v>SILVIA</c:v>
                </c:pt>
                <c:pt idx="11">
                  <c:v>SOTARÁ (Paispamba)</c:v>
                </c:pt>
                <c:pt idx="12">
                  <c:v>SUCRE</c:v>
                </c:pt>
                <c:pt idx="13">
                  <c:v>TIMBÍO</c:v>
                </c:pt>
                <c:pt idx="14">
                  <c:v>TOTORÓ</c:v>
                </c:pt>
                <c:pt idx="15">
                  <c:v>ALBÁN (San José)</c:v>
                </c:pt>
                <c:pt idx="16">
                  <c:v>ARBOLEDA (Berruecos)</c:v>
                </c:pt>
                <c:pt idx="17">
                  <c:v>BELÉN</c:v>
                </c:pt>
                <c:pt idx="18">
                  <c:v>BUESACO</c:v>
                </c:pt>
                <c:pt idx="19">
                  <c:v>CHACHAGšÍ</c:v>
                </c:pt>
                <c:pt idx="20">
                  <c:v>COLÓN (Génova)</c:v>
                </c:pt>
                <c:pt idx="21">
                  <c:v>EL TABLÓN</c:v>
                </c:pt>
                <c:pt idx="22">
                  <c:v>EL TAMBO</c:v>
                </c:pt>
                <c:pt idx="23">
                  <c:v>LA CRUZ</c:v>
                </c:pt>
                <c:pt idx="24">
                  <c:v>LA FLORIDA</c:v>
                </c:pt>
                <c:pt idx="25">
                  <c:v>LA UNIÓN</c:v>
                </c:pt>
                <c:pt idx="26">
                  <c:v>NARIÑO</c:v>
                </c:pt>
                <c:pt idx="27">
                  <c:v>PASTO</c:v>
                </c:pt>
                <c:pt idx="28">
                  <c:v>SAN BERNARDO</c:v>
                </c:pt>
                <c:pt idx="29">
                  <c:v>SAN LORENZO</c:v>
                </c:pt>
                <c:pt idx="30">
                  <c:v>SAN PABLO</c:v>
                </c:pt>
                <c:pt idx="31">
                  <c:v>SAN PEDRO DE CARTAGO (Cartago)</c:v>
                </c:pt>
                <c:pt idx="32">
                  <c:v>TAMINANGO</c:v>
                </c:pt>
                <c:pt idx="33">
                  <c:v>COLÓN</c:v>
                </c:pt>
                <c:pt idx="34">
                  <c:v>SAN FRANCISCO</c:v>
                </c:pt>
                <c:pt idx="35">
                  <c:v>SANTIAGO</c:v>
                </c:pt>
                <c:pt idx="36">
                  <c:v>SIBUNDOY</c:v>
                </c:pt>
              </c:strCache>
            </c:strRef>
          </c:cat>
          <c:val>
            <c:numRef>
              <c:f>Hoja1!$D$4:$D$40</c:f>
            </c:numRef>
          </c:val>
        </c:ser>
        <c:ser>
          <c:idx val="1"/>
          <c:order val="1"/>
          <c:tx>
            <c:strRef>
              <c:f>Hoja1!$E$3</c:f>
              <c:strCache>
                <c:ptCount val="1"/>
                <c:pt idx="0">
                  <c:v> Frontera Agricola
 Inicial 25k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cat>
            <c:strRef>
              <c:f>Hoja1!$C$4:$C$40</c:f>
              <c:strCache>
                <c:ptCount val="37"/>
                <c:pt idx="0">
                  <c:v>ALMAGUER</c:v>
                </c:pt>
                <c:pt idx="1">
                  <c:v>BOLÍVAR</c:v>
                </c:pt>
                <c:pt idx="2">
                  <c:v>FLORENCIA</c:v>
                </c:pt>
                <c:pt idx="3">
                  <c:v>LA SIERRA</c:v>
                </c:pt>
                <c:pt idx="4">
                  <c:v>LA VEGA</c:v>
                </c:pt>
                <c:pt idx="5">
                  <c:v>MERCADERES</c:v>
                </c:pt>
                <c:pt idx="6">
                  <c:v>POPAYÁN</c:v>
                </c:pt>
                <c:pt idx="7">
                  <c:v>PURACÉ (Coconuco)</c:v>
                </c:pt>
                <c:pt idx="8">
                  <c:v>ROSAS</c:v>
                </c:pt>
                <c:pt idx="9">
                  <c:v>SAN SEBASTIÁN</c:v>
                </c:pt>
                <c:pt idx="10">
                  <c:v>SILVIA</c:v>
                </c:pt>
                <c:pt idx="11">
                  <c:v>SOTARÁ (Paispamba)</c:v>
                </c:pt>
                <c:pt idx="12">
                  <c:v>SUCRE</c:v>
                </c:pt>
                <c:pt idx="13">
                  <c:v>TIMBÍO</c:v>
                </c:pt>
                <c:pt idx="14">
                  <c:v>TOTORÓ</c:v>
                </c:pt>
                <c:pt idx="15">
                  <c:v>ALBÁN (San José)</c:v>
                </c:pt>
                <c:pt idx="16">
                  <c:v>ARBOLEDA (Berruecos)</c:v>
                </c:pt>
                <c:pt idx="17">
                  <c:v>BELÉN</c:v>
                </c:pt>
                <c:pt idx="18">
                  <c:v>BUESACO</c:v>
                </c:pt>
                <c:pt idx="19">
                  <c:v>CHACHAGšÍ</c:v>
                </c:pt>
                <c:pt idx="20">
                  <c:v>COLÓN (Génova)</c:v>
                </c:pt>
                <c:pt idx="21">
                  <c:v>EL TABLÓN</c:v>
                </c:pt>
                <c:pt idx="22">
                  <c:v>EL TAMBO</c:v>
                </c:pt>
                <c:pt idx="23">
                  <c:v>LA CRUZ</c:v>
                </c:pt>
                <c:pt idx="24">
                  <c:v>LA FLORIDA</c:v>
                </c:pt>
                <c:pt idx="25">
                  <c:v>LA UNIÓN</c:v>
                </c:pt>
                <c:pt idx="26">
                  <c:v>NARIÑO</c:v>
                </c:pt>
                <c:pt idx="27">
                  <c:v>PASTO</c:v>
                </c:pt>
                <c:pt idx="28">
                  <c:v>SAN BERNARDO</c:v>
                </c:pt>
                <c:pt idx="29">
                  <c:v>SAN LORENZO</c:v>
                </c:pt>
                <c:pt idx="30">
                  <c:v>SAN PABLO</c:v>
                </c:pt>
                <c:pt idx="31">
                  <c:v>SAN PEDRO DE CARTAGO (Cartago)</c:v>
                </c:pt>
                <c:pt idx="32">
                  <c:v>TAMINANGO</c:v>
                </c:pt>
                <c:pt idx="33">
                  <c:v>COLÓN</c:v>
                </c:pt>
                <c:pt idx="34">
                  <c:v>SAN FRANCISCO</c:v>
                </c:pt>
                <c:pt idx="35">
                  <c:v>SANTIAGO</c:v>
                </c:pt>
                <c:pt idx="36">
                  <c:v>SIBUNDOY</c:v>
                </c:pt>
              </c:strCache>
            </c:strRef>
          </c:cat>
          <c:val>
            <c:numRef>
              <c:f>Hoja1!$E$4:$E$40</c:f>
            </c:numRef>
          </c:val>
        </c:ser>
        <c:ser>
          <c:idx val="2"/>
          <c:order val="2"/>
          <c:tx>
            <c:strRef>
              <c:f>Hoja1!$F$3</c:f>
              <c:strCache>
                <c:ptCount val="1"/>
                <c:pt idx="0">
                  <c:v> Area Exclusion
 Ambiental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cat>
            <c:strRef>
              <c:f>Hoja1!$C$4:$C$40</c:f>
              <c:strCache>
                <c:ptCount val="37"/>
                <c:pt idx="0">
                  <c:v>ALMAGUER</c:v>
                </c:pt>
                <c:pt idx="1">
                  <c:v>BOLÍVAR</c:v>
                </c:pt>
                <c:pt idx="2">
                  <c:v>FLORENCIA</c:v>
                </c:pt>
                <c:pt idx="3">
                  <c:v>LA SIERRA</c:v>
                </c:pt>
                <c:pt idx="4">
                  <c:v>LA VEGA</c:v>
                </c:pt>
                <c:pt idx="5">
                  <c:v>MERCADERES</c:v>
                </c:pt>
                <c:pt idx="6">
                  <c:v>POPAYÁN</c:v>
                </c:pt>
                <c:pt idx="7">
                  <c:v>PURACÉ (Coconuco)</c:v>
                </c:pt>
                <c:pt idx="8">
                  <c:v>ROSAS</c:v>
                </c:pt>
                <c:pt idx="9">
                  <c:v>SAN SEBASTIÁN</c:v>
                </c:pt>
                <c:pt idx="10">
                  <c:v>SILVIA</c:v>
                </c:pt>
                <c:pt idx="11">
                  <c:v>SOTARÁ (Paispamba)</c:v>
                </c:pt>
                <c:pt idx="12">
                  <c:v>SUCRE</c:v>
                </c:pt>
                <c:pt idx="13">
                  <c:v>TIMBÍO</c:v>
                </c:pt>
                <c:pt idx="14">
                  <c:v>TOTORÓ</c:v>
                </c:pt>
                <c:pt idx="15">
                  <c:v>ALBÁN (San José)</c:v>
                </c:pt>
                <c:pt idx="16">
                  <c:v>ARBOLEDA (Berruecos)</c:v>
                </c:pt>
                <c:pt idx="17">
                  <c:v>BELÉN</c:v>
                </c:pt>
                <c:pt idx="18">
                  <c:v>BUESACO</c:v>
                </c:pt>
                <c:pt idx="19">
                  <c:v>CHACHAGšÍ</c:v>
                </c:pt>
                <c:pt idx="20">
                  <c:v>COLÓN (Génova)</c:v>
                </c:pt>
                <c:pt idx="21">
                  <c:v>EL TABLÓN</c:v>
                </c:pt>
                <c:pt idx="22">
                  <c:v>EL TAMBO</c:v>
                </c:pt>
                <c:pt idx="23">
                  <c:v>LA CRUZ</c:v>
                </c:pt>
                <c:pt idx="24">
                  <c:v>LA FLORIDA</c:v>
                </c:pt>
                <c:pt idx="25">
                  <c:v>LA UNIÓN</c:v>
                </c:pt>
                <c:pt idx="26">
                  <c:v>NARIÑO</c:v>
                </c:pt>
                <c:pt idx="27">
                  <c:v>PASTO</c:v>
                </c:pt>
                <c:pt idx="28">
                  <c:v>SAN BERNARDO</c:v>
                </c:pt>
                <c:pt idx="29">
                  <c:v>SAN LORENZO</c:v>
                </c:pt>
                <c:pt idx="30">
                  <c:v>SAN PABLO</c:v>
                </c:pt>
                <c:pt idx="31">
                  <c:v>SAN PEDRO DE CARTAGO (Cartago)</c:v>
                </c:pt>
                <c:pt idx="32">
                  <c:v>TAMINANGO</c:v>
                </c:pt>
                <c:pt idx="33">
                  <c:v>COLÓN</c:v>
                </c:pt>
                <c:pt idx="34">
                  <c:v>SAN FRANCISCO</c:v>
                </c:pt>
                <c:pt idx="35">
                  <c:v>SANTIAGO</c:v>
                </c:pt>
                <c:pt idx="36">
                  <c:v>SIBUNDOY</c:v>
                </c:pt>
              </c:strCache>
            </c:strRef>
          </c:cat>
          <c:val>
            <c:numRef>
              <c:f>Hoja1!$F$4:$F$40</c:f>
            </c:numRef>
          </c:val>
        </c:ser>
        <c:ser>
          <c:idx val="3"/>
          <c:order val="3"/>
          <c:tx>
            <c:strRef>
              <c:f>Hoja1!$G$3</c:f>
              <c:strCache>
                <c:ptCount val="1"/>
                <c:pt idx="0">
                  <c:v> Propuesta Frontera 
Agropecuaria</c:v>
                </c:pt>
              </c:strCache>
            </c:strRef>
          </c:tx>
          <c:spPr>
            <a:solidFill>
              <a:srgbClr val="ED7D31"/>
            </a:solidFill>
            <a:ln>
              <a:noFill/>
            </a:ln>
            <a:effectLst/>
            <a:sp3d/>
          </c:spPr>
          <c:cat>
            <c:strRef>
              <c:f>Hoja1!$C$4:$C$40</c:f>
              <c:strCache>
                <c:ptCount val="37"/>
                <c:pt idx="0">
                  <c:v>ALMAGUER</c:v>
                </c:pt>
                <c:pt idx="1">
                  <c:v>BOLÍVAR</c:v>
                </c:pt>
                <c:pt idx="2">
                  <c:v>FLORENCIA</c:v>
                </c:pt>
                <c:pt idx="3">
                  <c:v>LA SIERRA</c:v>
                </c:pt>
                <c:pt idx="4">
                  <c:v>LA VEGA</c:v>
                </c:pt>
                <c:pt idx="5">
                  <c:v>MERCADERES</c:v>
                </c:pt>
                <c:pt idx="6">
                  <c:v>POPAYÁN</c:v>
                </c:pt>
                <c:pt idx="7">
                  <c:v>PURACÉ (Coconuco)</c:v>
                </c:pt>
                <c:pt idx="8">
                  <c:v>ROSAS</c:v>
                </c:pt>
                <c:pt idx="9">
                  <c:v>SAN SEBASTIÁN</c:v>
                </c:pt>
                <c:pt idx="10">
                  <c:v>SILVIA</c:v>
                </c:pt>
                <c:pt idx="11">
                  <c:v>SOTARÁ (Paispamba)</c:v>
                </c:pt>
                <c:pt idx="12">
                  <c:v>SUCRE</c:v>
                </c:pt>
                <c:pt idx="13">
                  <c:v>TIMBÍO</c:v>
                </c:pt>
                <c:pt idx="14">
                  <c:v>TOTORÓ</c:v>
                </c:pt>
                <c:pt idx="15">
                  <c:v>ALBÁN (San José)</c:v>
                </c:pt>
                <c:pt idx="16">
                  <c:v>ARBOLEDA (Berruecos)</c:v>
                </c:pt>
                <c:pt idx="17">
                  <c:v>BELÉN</c:v>
                </c:pt>
                <c:pt idx="18">
                  <c:v>BUESACO</c:v>
                </c:pt>
                <c:pt idx="19">
                  <c:v>CHACHAGšÍ</c:v>
                </c:pt>
                <c:pt idx="20">
                  <c:v>COLÓN (Génova)</c:v>
                </c:pt>
                <c:pt idx="21">
                  <c:v>EL TABLÓN</c:v>
                </c:pt>
                <c:pt idx="22">
                  <c:v>EL TAMBO</c:v>
                </c:pt>
                <c:pt idx="23">
                  <c:v>LA CRUZ</c:v>
                </c:pt>
                <c:pt idx="24">
                  <c:v>LA FLORIDA</c:v>
                </c:pt>
                <c:pt idx="25">
                  <c:v>LA UNIÓN</c:v>
                </c:pt>
                <c:pt idx="26">
                  <c:v>NARIÑO</c:v>
                </c:pt>
                <c:pt idx="27">
                  <c:v>PASTO</c:v>
                </c:pt>
                <c:pt idx="28">
                  <c:v>SAN BERNARDO</c:v>
                </c:pt>
                <c:pt idx="29">
                  <c:v>SAN LORENZO</c:v>
                </c:pt>
                <c:pt idx="30">
                  <c:v>SAN PABLO</c:v>
                </c:pt>
                <c:pt idx="31">
                  <c:v>SAN PEDRO DE CARTAGO (Cartago)</c:v>
                </c:pt>
                <c:pt idx="32">
                  <c:v>TAMINANGO</c:v>
                </c:pt>
                <c:pt idx="33">
                  <c:v>COLÓN</c:v>
                </c:pt>
                <c:pt idx="34">
                  <c:v>SAN FRANCISCO</c:v>
                </c:pt>
                <c:pt idx="35">
                  <c:v>SANTIAGO</c:v>
                </c:pt>
                <c:pt idx="36">
                  <c:v>SIBUNDOY</c:v>
                </c:pt>
              </c:strCache>
            </c:strRef>
          </c:cat>
          <c:val>
            <c:numRef>
              <c:f>Hoja1!$G$4:$G$40</c:f>
              <c:numCache>
                <c:formatCode>_(* #,##0_);_(* \(#,##0\);_(* "-"??_);_(@_)</c:formatCode>
                <c:ptCount val="37"/>
                <c:pt idx="0">
                  <c:v>17689.565258000002</c:v>
                </c:pt>
                <c:pt idx="1">
                  <c:v>63025.500942999999</c:v>
                </c:pt>
                <c:pt idx="2">
                  <c:v>4708.4144220000007</c:v>
                </c:pt>
                <c:pt idx="3">
                  <c:v>17484.670549999992</c:v>
                </c:pt>
                <c:pt idx="4">
                  <c:v>31319.317355999996</c:v>
                </c:pt>
                <c:pt idx="5">
                  <c:v>56094.061718000004</c:v>
                </c:pt>
                <c:pt idx="6">
                  <c:v>39487.646868000003</c:v>
                </c:pt>
                <c:pt idx="7">
                  <c:v>15709.339097999999</c:v>
                </c:pt>
                <c:pt idx="8">
                  <c:v>14903.141353000003</c:v>
                </c:pt>
                <c:pt idx="9">
                  <c:v>14574.690335999994</c:v>
                </c:pt>
                <c:pt idx="10">
                  <c:v>31429.501308000003</c:v>
                </c:pt>
                <c:pt idx="11">
                  <c:v>32542.547806999999</c:v>
                </c:pt>
                <c:pt idx="12">
                  <c:v>9452.1282350000001</c:v>
                </c:pt>
                <c:pt idx="13">
                  <c:v>17750.090304000001</c:v>
                </c:pt>
                <c:pt idx="14">
                  <c:v>24156.28435300001</c:v>
                </c:pt>
                <c:pt idx="15">
                  <c:v>3754.4320249999996</c:v>
                </c:pt>
                <c:pt idx="16">
                  <c:v>5086.4860519999993</c:v>
                </c:pt>
                <c:pt idx="17">
                  <c:v>3361.7254860000003</c:v>
                </c:pt>
                <c:pt idx="18">
                  <c:v>31425.098777999992</c:v>
                </c:pt>
                <c:pt idx="19">
                  <c:v>8261.692814</c:v>
                </c:pt>
                <c:pt idx="20">
                  <c:v>5410.9808269999994</c:v>
                </c:pt>
                <c:pt idx="21">
                  <c:v>10416.675818</c:v>
                </c:pt>
                <c:pt idx="22">
                  <c:v>16618.045430999999</c:v>
                </c:pt>
                <c:pt idx="23">
                  <c:v>10513.900366000002</c:v>
                </c:pt>
                <c:pt idx="24">
                  <c:v>9585.7842060000039</c:v>
                </c:pt>
                <c:pt idx="25">
                  <c:v>12064.596772000004</c:v>
                </c:pt>
                <c:pt idx="26">
                  <c:v>3363.8899330000013</c:v>
                </c:pt>
                <c:pt idx="27">
                  <c:v>22978.402729999994</c:v>
                </c:pt>
                <c:pt idx="28">
                  <c:v>4797.6049260000018</c:v>
                </c:pt>
                <c:pt idx="29">
                  <c:v>20434.630376999983</c:v>
                </c:pt>
                <c:pt idx="30">
                  <c:v>9180.0624290000014</c:v>
                </c:pt>
                <c:pt idx="31">
                  <c:v>4800.0277700000006</c:v>
                </c:pt>
                <c:pt idx="32">
                  <c:v>12343.512783000002</c:v>
                </c:pt>
                <c:pt idx="33">
                  <c:v>3285.8605530000009</c:v>
                </c:pt>
                <c:pt idx="34">
                  <c:v>5052.4503569999997</c:v>
                </c:pt>
                <c:pt idx="35">
                  <c:v>4456.3590900000008</c:v>
                </c:pt>
                <c:pt idx="36">
                  <c:v>4349.0170909999997</c:v>
                </c:pt>
              </c:numCache>
            </c:numRef>
          </c:val>
        </c:ser>
        <c:ser>
          <c:idx val="4"/>
          <c:order val="4"/>
          <c:tx>
            <c:strRef>
              <c:f>Hoja1!$H$3</c:f>
              <c:strCache>
                <c:ptCount val="1"/>
                <c:pt idx="0">
                  <c:v> Area  de  Uso Concidionado</c:v>
                </c:pt>
              </c:strCache>
            </c:strRef>
          </c:tx>
          <c:spPr>
            <a:solidFill>
              <a:srgbClr val="FFC000">
                <a:lumMod val="60000"/>
                <a:lumOff val="40000"/>
              </a:srgbClr>
            </a:solidFill>
            <a:ln>
              <a:noFill/>
            </a:ln>
            <a:effectLst/>
            <a:sp3d/>
          </c:spPr>
          <c:cat>
            <c:strRef>
              <c:f>Hoja1!$C$4:$C$40</c:f>
              <c:strCache>
                <c:ptCount val="37"/>
                <c:pt idx="0">
                  <c:v>ALMAGUER</c:v>
                </c:pt>
                <c:pt idx="1">
                  <c:v>BOLÍVAR</c:v>
                </c:pt>
                <c:pt idx="2">
                  <c:v>FLORENCIA</c:v>
                </c:pt>
                <c:pt idx="3">
                  <c:v>LA SIERRA</c:v>
                </c:pt>
                <c:pt idx="4">
                  <c:v>LA VEGA</c:v>
                </c:pt>
                <c:pt idx="5">
                  <c:v>MERCADERES</c:v>
                </c:pt>
                <c:pt idx="6">
                  <c:v>POPAYÁN</c:v>
                </c:pt>
                <c:pt idx="7">
                  <c:v>PURACÉ (Coconuco)</c:v>
                </c:pt>
                <c:pt idx="8">
                  <c:v>ROSAS</c:v>
                </c:pt>
                <c:pt idx="9">
                  <c:v>SAN SEBASTIÁN</c:v>
                </c:pt>
                <c:pt idx="10">
                  <c:v>SILVIA</c:v>
                </c:pt>
                <c:pt idx="11">
                  <c:v>SOTARÁ (Paispamba)</c:v>
                </c:pt>
                <c:pt idx="12">
                  <c:v>SUCRE</c:v>
                </c:pt>
                <c:pt idx="13">
                  <c:v>TIMBÍO</c:v>
                </c:pt>
                <c:pt idx="14">
                  <c:v>TOTORÓ</c:v>
                </c:pt>
                <c:pt idx="15">
                  <c:v>ALBÁN (San José)</c:v>
                </c:pt>
                <c:pt idx="16">
                  <c:v>ARBOLEDA (Berruecos)</c:v>
                </c:pt>
                <c:pt idx="17">
                  <c:v>BELÉN</c:v>
                </c:pt>
                <c:pt idx="18">
                  <c:v>BUESACO</c:v>
                </c:pt>
                <c:pt idx="19">
                  <c:v>CHACHAGšÍ</c:v>
                </c:pt>
                <c:pt idx="20">
                  <c:v>COLÓN (Génova)</c:v>
                </c:pt>
                <c:pt idx="21">
                  <c:v>EL TABLÓN</c:v>
                </c:pt>
                <c:pt idx="22">
                  <c:v>EL TAMBO</c:v>
                </c:pt>
                <c:pt idx="23">
                  <c:v>LA CRUZ</c:v>
                </c:pt>
                <c:pt idx="24">
                  <c:v>LA FLORIDA</c:v>
                </c:pt>
                <c:pt idx="25">
                  <c:v>LA UNIÓN</c:v>
                </c:pt>
                <c:pt idx="26">
                  <c:v>NARIÑO</c:v>
                </c:pt>
                <c:pt idx="27">
                  <c:v>PASTO</c:v>
                </c:pt>
                <c:pt idx="28">
                  <c:v>SAN BERNARDO</c:v>
                </c:pt>
                <c:pt idx="29">
                  <c:v>SAN LORENZO</c:v>
                </c:pt>
                <c:pt idx="30">
                  <c:v>SAN PABLO</c:v>
                </c:pt>
                <c:pt idx="31">
                  <c:v>SAN PEDRO DE CARTAGO (Cartago)</c:v>
                </c:pt>
                <c:pt idx="32">
                  <c:v>TAMINANGO</c:v>
                </c:pt>
                <c:pt idx="33">
                  <c:v>COLÓN</c:v>
                </c:pt>
                <c:pt idx="34">
                  <c:v>SAN FRANCISCO</c:v>
                </c:pt>
                <c:pt idx="35">
                  <c:v>SANTIAGO</c:v>
                </c:pt>
                <c:pt idx="36">
                  <c:v>SIBUNDOY</c:v>
                </c:pt>
              </c:strCache>
            </c:strRef>
          </c:cat>
          <c:val>
            <c:numRef>
              <c:f>Hoja1!$H$4:$H$40</c:f>
              <c:numCache>
                <c:formatCode>_(* #,##0_);_(* \(#,##0\);_(* "-"??_);_(@_)</c:formatCode>
                <c:ptCount val="37"/>
                <c:pt idx="0">
                  <c:v>1509.8809550000001</c:v>
                </c:pt>
                <c:pt idx="1">
                  <c:v>15157.018397</c:v>
                </c:pt>
                <c:pt idx="2">
                  <c:v>558.1873380000003</c:v>
                </c:pt>
                <c:pt idx="3">
                  <c:v>613.01755099999968</c:v>
                </c:pt>
                <c:pt idx="4">
                  <c:v>1558.520943</c:v>
                </c:pt>
                <c:pt idx="5">
                  <c:v>41391.920765999996</c:v>
                </c:pt>
                <c:pt idx="6">
                  <c:v>7482.5007689999993</c:v>
                </c:pt>
                <c:pt idx="7">
                  <c:v>1121.569698</c:v>
                </c:pt>
                <c:pt idx="8">
                  <c:v>997.69187200000022</c:v>
                </c:pt>
                <c:pt idx="9">
                  <c:v>1065.9086910000005</c:v>
                </c:pt>
                <c:pt idx="10">
                  <c:v>239.14562699999999</c:v>
                </c:pt>
                <c:pt idx="11">
                  <c:v>2171.1410310000001</c:v>
                </c:pt>
                <c:pt idx="12">
                  <c:v>1483.4156380000004</c:v>
                </c:pt>
                <c:pt idx="13">
                  <c:v>3983.6783340000002</c:v>
                </c:pt>
                <c:pt idx="14">
                  <c:v>903.22197799999992</c:v>
                </c:pt>
                <c:pt idx="15">
                  <c:v>41.134613000000002</c:v>
                </c:pt>
                <c:pt idx="16">
                  <c:v>903.73845700000004</c:v>
                </c:pt>
                <c:pt idx="17">
                  <c:v>240.48645300000001</c:v>
                </c:pt>
                <c:pt idx="18">
                  <c:v>5249.3452860000016</c:v>
                </c:pt>
                <c:pt idx="19">
                  <c:v>1966.2568200000001</c:v>
                </c:pt>
                <c:pt idx="20">
                  <c:v>274.18921499999999</c:v>
                </c:pt>
                <c:pt idx="21">
                  <c:v>664.96967699999982</c:v>
                </c:pt>
                <c:pt idx="22">
                  <c:v>758.95268799999963</c:v>
                </c:pt>
                <c:pt idx="23">
                  <c:v>838.42351999999983</c:v>
                </c:pt>
                <c:pt idx="24">
                  <c:v>2563.2677470000003</c:v>
                </c:pt>
                <c:pt idx="25">
                  <c:v>1069.682861</c:v>
                </c:pt>
                <c:pt idx="26">
                  <c:v>939.5808900000003</c:v>
                </c:pt>
                <c:pt idx="27">
                  <c:v>5190.3461460000017</c:v>
                </c:pt>
                <c:pt idx="28">
                  <c:v>86.236166999999995</c:v>
                </c:pt>
                <c:pt idx="29">
                  <c:v>2742.259665999999</c:v>
                </c:pt>
                <c:pt idx="30">
                  <c:v>871.17688200000021</c:v>
                </c:pt>
                <c:pt idx="31">
                  <c:v>328.10461500000002</c:v>
                </c:pt>
                <c:pt idx="32">
                  <c:v>4211.2912070000002</c:v>
                </c:pt>
                <c:pt idx="33">
                  <c:v>1730.8043449999996</c:v>
                </c:pt>
                <c:pt idx="34">
                  <c:v>3586.599291</c:v>
                </c:pt>
                <c:pt idx="35">
                  <c:v>2011.5609710000001</c:v>
                </c:pt>
                <c:pt idx="36">
                  <c:v>2751.6251280000001</c:v>
                </c:pt>
              </c:numCache>
            </c:numRef>
          </c:val>
        </c:ser>
        <c:ser>
          <c:idx val="5"/>
          <c:order val="5"/>
          <c:tx>
            <c:strRef>
              <c:f>Hoja1!$I$3</c:f>
              <c:strCache>
                <c:ptCount val="1"/>
                <c:pt idx="0">
                  <c:v>Area No  Agropecuaria</c:v>
                </c:pt>
              </c:strCache>
            </c:strRef>
          </c:tx>
          <c:spPr>
            <a:solidFill>
              <a:srgbClr val="70AD47"/>
            </a:solidFill>
            <a:ln>
              <a:noFill/>
            </a:ln>
            <a:effectLst/>
            <a:sp3d/>
          </c:spPr>
          <c:cat>
            <c:strRef>
              <c:f>Hoja1!$C$4:$C$40</c:f>
              <c:strCache>
                <c:ptCount val="37"/>
                <c:pt idx="0">
                  <c:v>ALMAGUER</c:v>
                </c:pt>
                <c:pt idx="1">
                  <c:v>BOLÍVAR</c:v>
                </c:pt>
                <c:pt idx="2">
                  <c:v>FLORENCIA</c:v>
                </c:pt>
                <c:pt idx="3">
                  <c:v>LA SIERRA</c:v>
                </c:pt>
                <c:pt idx="4">
                  <c:v>LA VEGA</c:v>
                </c:pt>
                <c:pt idx="5">
                  <c:v>MERCADERES</c:v>
                </c:pt>
                <c:pt idx="6">
                  <c:v>POPAYÁN</c:v>
                </c:pt>
                <c:pt idx="7">
                  <c:v>PURACÉ (Coconuco)</c:v>
                </c:pt>
                <c:pt idx="8">
                  <c:v>ROSAS</c:v>
                </c:pt>
                <c:pt idx="9">
                  <c:v>SAN SEBASTIÁN</c:v>
                </c:pt>
                <c:pt idx="10">
                  <c:v>SILVIA</c:v>
                </c:pt>
                <c:pt idx="11">
                  <c:v>SOTARÁ (Paispamba)</c:v>
                </c:pt>
                <c:pt idx="12">
                  <c:v>SUCRE</c:v>
                </c:pt>
                <c:pt idx="13">
                  <c:v>TIMBÍO</c:v>
                </c:pt>
                <c:pt idx="14">
                  <c:v>TOTORÓ</c:v>
                </c:pt>
                <c:pt idx="15">
                  <c:v>ALBÁN (San José)</c:v>
                </c:pt>
                <c:pt idx="16">
                  <c:v>ARBOLEDA (Berruecos)</c:v>
                </c:pt>
                <c:pt idx="17">
                  <c:v>BELÉN</c:v>
                </c:pt>
                <c:pt idx="18">
                  <c:v>BUESACO</c:v>
                </c:pt>
                <c:pt idx="19">
                  <c:v>CHACHAGšÍ</c:v>
                </c:pt>
                <c:pt idx="20">
                  <c:v>COLÓN (Génova)</c:v>
                </c:pt>
                <c:pt idx="21">
                  <c:v>EL TABLÓN</c:v>
                </c:pt>
                <c:pt idx="22">
                  <c:v>EL TAMBO</c:v>
                </c:pt>
                <c:pt idx="23">
                  <c:v>LA CRUZ</c:v>
                </c:pt>
                <c:pt idx="24">
                  <c:v>LA FLORIDA</c:v>
                </c:pt>
                <c:pt idx="25">
                  <c:v>LA UNIÓN</c:v>
                </c:pt>
                <c:pt idx="26">
                  <c:v>NARIÑO</c:v>
                </c:pt>
                <c:pt idx="27">
                  <c:v>PASTO</c:v>
                </c:pt>
                <c:pt idx="28">
                  <c:v>SAN BERNARDO</c:v>
                </c:pt>
                <c:pt idx="29">
                  <c:v>SAN LORENZO</c:v>
                </c:pt>
                <c:pt idx="30">
                  <c:v>SAN PABLO</c:v>
                </c:pt>
                <c:pt idx="31">
                  <c:v>SAN PEDRO DE CARTAGO (Cartago)</c:v>
                </c:pt>
                <c:pt idx="32">
                  <c:v>TAMINANGO</c:v>
                </c:pt>
                <c:pt idx="33">
                  <c:v>COLÓN</c:v>
                </c:pt>
                <c:pt idx="34">
                  <c:v>SAN FRANCISCO</c:v>
                </c:pt>
                <c:pt idx="35">
                  <c:v>SANTIAGO</c:v>
                </c:pt>
                <c:pt idx="36">
                  <c:v>SIBUNDOY</c:v>
                </c:pt>
              </c:strCache>
            </c:strRef>
          </c:cat>
          <c:val>
            <c:numRef>
              <c:f>Hoja1!$I$4:$I$40</c:f>
              <c:numCache>
                <c:formatCode>_(* #,##0_);_(* \(#,##0\);_(* "-"??_);_(@_)</c:formatCode>
                <c:ptCount val="37"/>
                <c:pt idx="0">
                  <c:v>6057.2647419999994</c:v>
                </c:pt>
                <c:pt idx="1">
                  <c:v>16575.249056999994</c:v>
                </c:pt>
                <c:pt idx="2">
                  <c:v>1002.8955780000015</c:v>
                </c:pt>
                <c:pt idx="3">
                  <c:v>3366.4094499999987</c:v>
                </c:pt>
                <c:pt idx="4">
                  <c:v>20396.382643999994</c:v>
                </c:pt>
                <c:pt idx="5">
                  <c:v>13695.268281999986</c:v>
                </c:pt>
                <c:pt idx="6">
                  <c:v>8485.6031319999929</c:v>
                </c:pt>
                <c:pt idx="7">
                  <c:v>35053.940902000002</c:v>
                </c:pt>
                <c:pt idx="8">
                  <c:v>2126.4586469999995</c:v>
                </c:pt>
                <c:pt idx="9">
                  <c:v>27304.68966399999</c:v>
                </c:pt>
                <c:pt idx="10">
                  <c:v>31262.728692000008</c:v>
                </c:pt>
                <c:pt idx="11">
                  <c:v>19018.842193000008</c:v>
                </c:pt>
                <c:pt idx="12">
                  <c:v>4185.1117650000024</c:v>
                </c:pt>
                <c:pt idx="13">
                  <c:v>2485.5596960000012</c:v>
                </c:pt>
                <c:pt idx="14">
                  <c:v>21634.565646999996</c:v>
                </c:pt>
                <c:pt idx="15">
                  <c:v>358.81797500000039</c:v>
                </c:pt>
                <c:pt idx="16">
                  <c:v>896.8439479999995</c:v>
                </c:pt>
                <c:pt idx="17">
                  <c:v>901.36451399999964</c:v>
                </c:pt>
                <c:pt idx="18">
                  <c:v>20096.631222000004</c:v>
                </c:pt>
                <c:pt idx="19">
                  <c:v>6399.9871859999985</c:v>
                </c:pt>
                <c:pt idx="20">
                  <c:v>683.40917300000092</c:v>
                </c:pt>
                <c:pt idx="21">
                  <c:v>21138.354181999999</c:v>
                </c:pt>
                <c:pt idx="22">
                  <c:v>8215.7745690000029</c:v>
                </c:pt>
                <c:pt idx="23">
                  <c:v>13458.769633999993</c:v>
                </c:pt>
                <c:pt idx="24">
                  <c:v>3818.1157940000003</c:v>
                </c:pt>
                <c:pt idx="25">
                  <c:v>2152.6832279999981</c:v>
                </c:pt>
                <c:pt idx="26">
                  <c:v>1591.8100669999994</c:v>
                </c:pt>
                <c:pt idx="27">
                  <c:v>84876.717269999979</c:v>
                </c:pt>
                <c:pt idx="28">
                  <c:v>1383.7650740000001</c:v>
                </c:pt>
                <c:pt idx="29">
                  <c:v>4395.9096230000032</c:v>
                </c:pt>
                <c:pt idx="30">
                  <c:v>2063.8575709999996</c:v>
                </c:pt>
                <c:pt idx="31">
                  <c:v>666.97223000000031</c:v>
                </c:pt>
                <c:pt idx="32">
                  <c:v>11111.547216999999</c:v>
                </c:pt>
                <c:pt idx="33">
                  <c:v>15463.909447000004</c:v>
                </c:pt>
                <c:pt idx="34">
                  <c:v>35821.239642999994</c:v>
                </c:pt>
                <c:pt idx="35">
                  <c:v>29541.580910000004</c:v>
                </c:pt>
                <c:pt idx="36">
                  <c:v>4494.1929090000012</c:v>
                </c:pt>
              </c:numCache>
            </c:numRef>
          </c:val>
        </c:ser>
        <c:shape val="box"/>
        <c:axId val="118428416"/>
        <c:axId val="118429952"/>
        <c:axId val="0"/>
      </c:bar3DChart>
      <c:catAx>
        <c:axId val="118428416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18429952"/>
        <c:crosses val="autoZero"/>
        <c:auto val="1"/>
        <c:lblAlgn val="ctr"/>
        <c:lblOffset val="100"/>
      </c:catAx>
      <c:valAx>
        <c:axId val="11842995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184284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2059833768239948E-2"/>
          <c:y val="0.80258062181041656"/>
          <c:w val="0.81415589786155662"/>
          <c:h val="0.19259711263527463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2"/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CO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ser>
          <c:idx val="0"/>
          <c:order val="0"/>
          <c:tx>
            <c:strRef>
              <c:f>Hoja1!$D$3</c:f>
              <c:strCache>
                <c:ptCount val="1"/>
                <c:pt idx="0">
                  <c:v>Area Mpio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multiLvlStrRef>
              <c:f>Hoja1!$B$4:$C$40</c:f>
              <c:multiLvlStrCache>
                <c:ptCount val="37"/>
                <c:lvl>
                  <c:pt idx="0">
                    <c:v>ALMAGUER</c:v>
                  </c:pt>
                  <c:pt idx="1">
                    <c:v>BOLÍVAR</c:v>
                  </c:pt>
                  <c:pt idx="2">
                    <c:v>FLORENCIA</c:v>
                  </c:pt>
                  <c:pt idx="3">
                    <c:v>LA SIERRA</c:v>
                  </c:pt>
                  <c:pt idx="4">
                    <c:v>LA VEGA</c:v>
                  </c:pt>
                  <c:pt idx="5">
                    <c:v>MERCADERES</c:v>
                  </c:pt>
                  <c:pt idx="6">
                    <c:v>POPAYÁN</c:v>
                  </c:pt>
                  <c:pt idx="7">
                    <c:v>PURACÉ (Coconuco)</c:v>
                  </c:pt>
                  <c:pt idx="8">
                    <c:v>ROSAS</c:v>
                  </c:pt>
                  <c:pt idx="9">
                    <c:v>SAN SEBASTIÁN</c:v>
                  </c:pt>
                  <c:pt idx="10">
                    <c:v>SILVIA</c:v>
                  </c:pt>
                  <c:pt idx="11">
                    <c:v>SOTARÁ (Paispamba)</c:v>
                  </c:pt>
                  <c:pt idx="12">
                    <c:v>SUCRE</c:v>
                  </c:pt>
                  <c:pt idx="13">
                    <c:v>TIMBÍO</c:v>
                  </c:pt>
                  <c:pt idx="14">
                    <c:v>TOTORÓ</c:v>
                  </c:pt>
                  <c:pt idx="15">
                    <c:v>ALBÁN (San José)</c:v>
                  </c:pt>
                  <c:pt idx="16">
                    <c:v>ARBOLEDA (Berruecos)</c:v>
                  </c:pt>
                  <c:pt idx="17">
                    <c:v>BELÉN</c:v>
                  </c:pt>
                  <c:pt idx="18">
                    <c:v>BUESACO</c:v>
                  </c:pt>
                  <c:pt idx="19">
                    <c:v>CHACHAGšÍ</c:v>
                  </c:pt>
                  <c:pt idx="20">
                    <c:v>COLÓN (Génova)</c:v>
                  </c:pt>
                  <c:pt idx="21">
                    <c:v>EL TABLÓN</c:v>
                  </c:pt>
                  <c:pt idx="22">
                    <c:v>EL TAMBO</c:v>
                  </c:pt>
                  <c:pt idx="23">
                    <c:v>LA CRUZ</c:v>
                  </c:pt>
                  <c:pt idx="24">
                    <c:v>LA FLORIDA</c:v>
                  </c:pt>
                  <c:pt idx="25">
                    <c:v>LA UNIÓN</c:v>
                  </c:pt>
                  <c:pt idx="26">
                    <c:v>NARIÑO</c:v>
                  </c:pt>
                  <c:pt idx="27">
                    <c:v>PASTO</c:v>
                  </c:pt>
                  <c:pt idx="28">
                    <c:v>SAN BERNARDO</c:v>
                  </c:pt>
                  <c:pt idx="29">
                    <c:v>SAN LORENZO</c:v>
                  </c:pt>
                  <c:pt idx="30">
                    <c:v>SAN PABLO</c:v>
                  </c:pt>
                  <c:pt idx="31">
                    <c:v>SAN PEDRO DE CARTAGO (Cartago)</c:v>
                  </c:pt>
                  <c:pt idx="32">
                    <c:v>TAMINANGO</c:v>
                  </c:pt>
                  <c:pt idx="33">
                    <c:v>COLÓN</c:v>
                  </c:pt>
                  <c:pt idx="34">
                    <c:v>SAN FRANCISCO</c:v>
                  </c:pt>
                  <c:pt idx="35">
                    <c:v>SANTIAGO</c:v>
                  </c:pt>
                  <c:pt idx="36">
                    <c:v>SIBUNDOY</c:v>
                  </c:pt>
                </c:lvl>
                <c:lvl>
                  <c:pt idx="0">
                    <c:v>CAUCA</c:v>
                  </c:pt>
                  <c:pt idx="15">
                    <c:v> NARIÑO</c:v>
                  </c:pt>
                  <c:pt idx="33">
                    <c:v>PUTUMAYO</c:v>
                  </c:pt>
                </c:lvl>
              </c:multiLvlStrCache>
            </c:multiLvlStrRef>
          </c:cat>
          <c:val>
            <c:numRef>
              <c:f>Hoja1!$D$4:$D$40</c:f>
            </c:numRef>
          </c:val>
        </c:ser>
        <c:ser>
          <c:idx val="1"/>
          <c:order val="1"/>
          <c:tx>
            <c:strRef>
              <c:f>Hoja1!$E$3</c:f>
              <c:strCache>
                <c:ptCount val="1"/>
                <c:pt idx="0">
                  <c:v> Frontera Agricola
 Inicial 25k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multiLvlStrRef>
              <c:f>Hoja1!$B$4:$C$40</c:f>
              <c:multiLvlStrCache>
                <c:ptCount val="37"/>
                <c:lvl>
                  <c:pt idx="0">
                    <c:v>ALMAGUER</c:v>
                  </c:pt>
                  <c:pt idx="1">
                    <c:v>BOLÍVAR</c:v>
                  </c:pt>
                  <c:pt idx="2">
                    <c:v>FLORENCIA</c:v>
                  </c:pt>
                  <c:pt idx="3">
                    <c:v>LA SIERRA</c:v>
                  </c:pt>
                  <c:pt idx="4">
                    <c:v>LA VEGA</c:v>
                  </c:pt>
                  <c:pt idx="5">
                    <c:v>MERCADERES</c:v>
                  </c:pt>
                  <c:pt idx="6">
                    <c:v>POPAYÁN</c:v>
                  </c:pt>
                  <c:pt idx="7">
                    <c:v>PURACÉ (Coconuco)</c:v>
                  </c:pt>
                  <c:pt idx="8">
                    <c:v>ROSAS</c:v>
                  </c:pt>
                  <c:pt idx="9">
                    <c:v>SAN SEBASTIÁN</c:v>
                  </c:pt>
                  <c:pt idx="10">
                    <c:v>SILVIA</c:v>
                  </c:pt>
                  <c:pt idx="11">
                    <c:v>SOTARÁ (Paispamba)</c:v>
                  </c:pt>
                  <c:pt idx="12">
                    <c:v>SUCRE</c:v>
                  </c:pt>
                  <c:pt idx="13">
                    <c:v>TIMBÍO</c:v>
                  </c:pt>
                  <c:pt idx="14">
                    <c:v>TOTORÓ</c:v>
                  </c:pt>
                  <c:pt idx="15">
                    <c:v>ALBÁN (San José)</c:v>
                  </c:pt>
                  <c:pt idx="16">
                    <c:v>ARBOLEDA (Berruecos)</c:v>
                  </c:pt>
                  <c:pt idx="17">
                    <c:v>BELÉN</c:v>
                  </c:pt>
                  <c:pt idx="18">
                    <c:v>BUESACO</c:v>
                  </c:pt>
                  <c:pt idx="19">
                    <c:v>CHACHAGšÍ</c:v>
                  </c:pt>
                  <c:pt idx="20">
                    <c:v>COLÓN (Génova)</c:v>
                  </c:pt>
                  <c:pt idx="21">
                    <c:v>EL TABLÓN</c:v>
                  </c:pt>
                  <c:pt idx="22">
                    <c:v>EL TAMBO</c:v>
                  </c:pt>
                  <c:pt idx="23">
                    <c:v>LA CRUZ</c:v>
                  </c:pt>
                  <c:pt idx="24">
                    <c:v>LA FLORIDA</c:v>
                  </c:pt>
                  <c:pt idx="25">
                    <c:v>LA UNIÓN</c:v>
                  </c:pt>
                  <c:pt idx="26">
                    <c:v>NARIÑO</c:v>
                  </c:pt>
                  <c:pt idx="27">
                    <c:v>PASTO</c:v>
                  </c:pt>
                  <c:pt idx="28">
                    <c:v>SAN BERNARDO</c:v>
                  </c:pt>
                  <c:pt idx="29">
                    <c:v>SAN LORENZO</c:v>
                  </c:pt>
                  <c:pt idx="30">
                    <c:v>SAN PABLO</c:v>
                  </c:pt>
                  <c:pt idx="31">
                    <c:v>SAN PEDRO DE CARTAGO (Cartago)</c:v>
                  </c:pt>
                  <c:pt idx="32">
                    <c:v>TAMINANGO</c:v>
                  </c:pt>
                  <c:pt idx="33">
                    <c:v>COLÓN</c:v>
                  </c:pt>
                  <c:pt idx="34">
                    <c:v>SAN FRANCISCO</c:v>
                  </c:pt>
                  <c:pt idx="35">
                    <c:v>SANTIAGO</c:v>
                  </c:pt>
                  <c:pt idx="36">
                    <c:v>SIBUNDOY</c:v>
                  </c:pt>
                </c:lvl>
                <c:lvl>
                  <c:pt idx="0">
                    <c:v>CAUCA</c:v>
                  </c:pt>
                  <c:pt idx="15">
                    <c:v> NARIÑO</c:v>
                  </c:pt>
                  <c:pt idx="33">
                    <c:v>PUTUMAYO</c:v>
                  </c:pt>
                </c:lvl>
              </c:multiLvlStrCache>
            </c:multiLvlStrRef>
          </c:cat>
          <c:val>
            <c:numRef>
              <c:f>Hoja1!$E$4:$E$40</c:f>
            </c:numRef>
          </c:val>
        </c:ser>
        <c:ser>
          <c:idx val="2"/>
          <c:order val="2"/>
          <c:tx>
            <c:strRef>
              <c:f>Hoja1!$F$3</c:f>
              <c:strCache>
                <c:ptCount val="1"/>
                <c:pt idx="0">
                  <c:v> Area Exclusion
 Ambiental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multiLvlStrRef>
              <c:f>Hoja1!$B$4:$C$40</c:f>
              <c:multiLvlStrCache>
                <c:ptCount val="37"/>
                <c:lvl>
                  <c:pt idx="0">
                    <c:v>ALMAGUER</c:v>
                  </c:pt>
                  <c:pt idx="1">
                    <c:v>BOLÍVAR</c:v>
                  </c:pt>
                  <c:pt idx="2">
                    <c:v>FLORENCIA</c:v>
                  </c:pt>
                  <c:pt idx="3">
                    <c:v>LA SIERRA</c:v>
                  </c:pt>
                  <c:pt idx="4">
                    <c:v>LA VEGA</c:v>
                  </c:pt>
                  <c:pt idx="5">
                    <c:v>MERCADERES</c:v>
                  </c:pt>
                  <c:pt idx="6">
                    <c:v>POPAYÁN</c:v>
                  </c:pt>
                  <c:pt idx="7">
                    <c:v>PURACÉ (Coconuco)</c:v>
                  </c:pt>
                  <c:pt idx="8">
                    <c:v>ROSAS</c:v>
                  </c:pt>
                  <c:pt idx="9">
                    <c:v>SAN SEBASTIÁN</c:v>
                  </c:pt>
                  <c:pt idx="10">
                    <c:v>SILVIA</c:v>
                  </c:pt>
                  <c:pt idx="11">
                    <c:v>SOTARÁ (Paispamba)</c:v>
                  </c:pt>
                  <c:pt idx="12">
                    <c:v>SUCRE</c:v>
                  </c:pt>
                  <c:pt idx="13">
                    <c:v>TIMBÍO</c:v>
                  </c:pt>
                  <c:pt idx="14">
                    <c:v>TOTORÓ</c:v>
                  </c:pt>
                  <c:pt idx="15">
                    <c:v>ALBÁN (San José)</c:v>
                  </c:pt>
                  <c:pt idx="16">
                    <c:v>ARBOLEDA (Berruecos)</c:v>
                  </c:pt>
                  <c:pt idx="17">
                    <c:v>BELÉN</c:v>
                  </c:pt>
                  <c:pt idx="18">
                    <c:v>BUESACO</c:v>
                  </c:pt>
                  <c:pt idx="19">
                    <c:v>CHACHAGšÍ</c:v>
                  </c:pt>
                  <c:pt idx="20">
                    <c:v>COLÓN (Génova)</c:v>
                  </c:pt>
                  <c:pt idx="21">
                    <c:v>EL TABLÓN</c:v>
                  </c:pt>
                  <c:pt idx="22">
                    <c:v>EL TAMBO</c:v>
                  </c:pt>
                  <c:pt idx="23">
                    <c:v>LA CRUZ</c:v>
                  </c:pt>
                  <c:pt idx="24">
                    <c:v>LA FLORIDA</c:v>
                  </c:pt>
                  <c:pt idx="25">
                    <c:v>LA UNIÓN</c:v>
                  </c:pt>
                  <c:pt idx="26">
                    <c:v>NARIÑO</c:v>
                  </c:pt>
                  <c:pt idx="27">
                    <c:v>PASTO</c:v>
                  </c:pt>
                  <c:pt idx="28">
                    <c:v>SAN BERNARDO</c:v>
                  </c:pt>
                  <c:pt idx="29">
                    <c:v>SAN LORENZO</c:v>
                  </c:pt>
                  <c:pt idx="30">
                    <c:v>SAN PABLO</c:v>
                  </c:pt>
                  <c:pt idx="31">
                    <c:v>SAN PEDRO DE CARTAGO (Cartago)</c:v>
                  </c:pt>
                  <c:pt idx="32">
                    <c:v>TAMINANGO</c:v>
                  </c:pt>
                  <c:pt idx="33">
                    <c:v>COLÓN</c:v>
                  </c:pt>
                  <c:pt idx="34">
                    <c:v>SAN FRANCISCO</c:v>
                  </c:pt>
                  <c:pt idx="35">
                    <c:v>SANTIAGO</c:v>
                  </c:pt>
                  <c:pt idx="36">
                    <c:v>SIBUNDOY</c:v>
                  </c:pt>
                </c:lvl>
                <c:lvl>
                  <c:pt idx="0">
                    <c:v>CAUCA</c:v>
                  </c:pt>
                  <c:pt idx="15">
                    <c:v> NARIÑO</c:v>
                  </c:pt>
                  <c:pt idx="33">
                    <c:v>PUTUMAYO</c:v>
                  </c:pt>
                </c:lvl>
              </c:multiLvlStrCache>
            </c:multiLvlStrRef>
          </c:cat>
          <c:val>
            <c:numRef>
              <c:f>Hoja1!$F$4:$F$40</c:f>
            </c:numRef>
          </c:val>
        </c:ser>
        <c:ser>
          <c:idx val="3"/>
          <c:order val="3"/>
          <c:tx>
            <c:strRef>
              <c:f>Hoja1!$G$3</c:f>
              <c:strCache>
                <c:ptCount val="1"/>
                <c:pt idx="0">
                  <c:v> Propuesta Frontera 
Agropecuaria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cat>
            <c:multiLvlStrRef>
              <c:f>Hoja1!$B$4:$C$40</c:f>
              <c:multiLvlStrCache>
                <c:ptCount val="37"/>
                <c:lvl>
                  <c:pt idx="0">
                    <c:v>ALMAGUER</c:v>
                  </c:pt>
                  <c:pt idx="1">
                    <c:v>BOLÍVAR</c:v>
                  </c:pt>
                  <c:pt idx="2">
                    <c:v>FLORENCIA</c:v>
                  </c:pt>
                  <c:pt idx="3">
                    <c:v>LA SIERRA</c:v>
                  </c:pt>
                  <c:pt idx="4">
                    <c:v>LA VEGA</c:v>
                  </c:pt>
                  <c:pt idx="5">
                    <c:v>MERCADERES</c:v>
                  </c:pt>
                  <c:pt idx="6">
                    <c:v>POPAYÁN</c:v>
                  </c:pt>
                  <c:pt idx="7">
                    <c:v>PURACÉ (Coconuco)</c:v>
                  </c:pt>
                  <c:pt idx="8">
                    <c:v>ROSAS</c:v>
                  </c:pt>
                  <c:pt idx="9">
                    <c:v>SAN SEBASTIÁN</c:v>
                  </c:pt>
                  <c:pt idx="10">
                    <c:v>SILVIA</c:v>
                  </c:pt>
                  <c:pt idx="11">
                    <c:v>SOTARÁ (Paispamba)</c:v>
                  </c:pt>
                  <c:pt idx="12">
                    <c:v>SUCRE</c:v>
                  </c:pt>
                  <c:pt idx="13">
                    <c:v>TIMBÍO</c:v>
                  </c:pt>
                  <c:pt idx="14">
                    <c:v>TOTORÓ</c:v>
                  </c:pt>
                  <c:pt idx="15">
                    <c:v>ALBÁN (San José)</c:v>
                  </c:pt>
                  <c:pt idx="16">
                    <c:v>ARBOLEDA (Berruecos)</c:v>
                  </c:pt>
                  <c:pt idx="17">
                    <c:v>BELÉN</c:v>
                  </c:pt>
                  <c:pt idx="18">
                    <c:v>BUESACO</c:v>
                  </c:pt>
                  <c:pt idx="19">
                    <c:v>CHACHAGšÍ</c:v>
                  </c:pt>
                  <c:pt idx="20">
                    <c:v>COLÓN (Génova)</c:v>
                  </c:pt>
                  <c:pt idx="21">
                    <c:v>EL TABLÓN</c:v>
                  </c:pt>
                  <c:pt idx="22">
                    <c:v>EL TAMBO</c:v>
                  </c:pt>
                  <c:pt idx="23">
                    <c:v>LA CRUZ</c:v>
                  </c:pt>
                  <c:pt idx="24">
                    <c:v>LA FLORIDA</c:v>
                  </c:pt>
                  <c:pt idx="25">
                    <c:v>LA UNIÓN</c:v>
                  </c:pt>
                  <c:pt idx="26">
                    <c:v>NARIÑO</c:v>
                  </c:pt>
                  <c:pt idx="27">
                    <c:v>PASTO</c:v>
                  </c:pt>
                  <c:pt idx="28">
                    <c:v>SAN BERNARDO</c:v>
                  </c:pt>
                  <c:pt idx="29">
                    <c:v>SAN LORENZO</c:v>
                  </c:pt>
                  <c:pt idx="30">
                    <c:v>SAN PABLO</c:v>
                  </c:pt>
                  <c:pt idx="31">
                    <c:v>SAN PEDRO DE CARTAGO (Cartago)</c:v>
                  </c:pt>
                  <c:pt idx="32">
                    <c:v>TAMINANGO</c:v>
                  </c:pt>
                  <c:pt idx="33">
                    <c:v>COLÓN</c:v>
                  </c:pt>
                  <c:pt idx="34">
                    <c:v>SAN FRANCISCO</c:v>
                  </c:pt>
                  <c:pt idx="35">
                    <c:v>SANTIAGO</c:v>
                  </c:pt>
                  <c:pt idx="36">
                    <c:v>SIBUNDOY</c:v>
                  </c:pt>
                </c:lvl>
                <c:lvl>
                  <c:pt idx="0">
                    <c:v>CAUCA</c:v>
                  </c:pt>
                  <c:pt idx="15">
                    <c:v> NARIÑO</c:v>
                  </c:pt>
                  <c:pt idx="33">
                    <c:v>PUTUMAYO</c:v>
                  </c:pt>
                </c:lvl>
              </c:multiLvlStrCache>
            </c:multiLvlStrRef>
          </c:cat>
          <c:val>
            <c:numRef>
              <c:f>Hoja1!$G$4:$G$40</c:f>
            </c:numRef>
          </c:val>
        </c:ser>
        <c:ser>
          <c:idx val="4"/>
          <c:order val="4"/>
          <c:tx>
            <c:strRef>
              <c:f>Hoja1!$H$3</c:f>
              <c:strCache>
                <c:ptCount val="1"/>
                <c:pt idx="0">
                  <c:v> Area  de  Uso Concidionado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cat>
            <c:multiLvlStrRef>
              <c:f>Hoja1!$B$4:$C$40</c:f>
              <c:multiLvlStrCache>
                <c:ptCount val="37"/>
                <c:lvl>
                  <c:pt idx="0">
                    <c:v>ALMAGUER</c:v>
                  </c:pt>
                  <c:pt idx="1">
                    <c:v>BOLÍVAR</c:v>
                  </c:pt>
                  <c:pt idx="2">
                    <c:v>FLORENCIA</c:v>
                  </c:pt>
                  <c:pt idx="3">
                    <c:v>LA SIERRA</c:v>
                  </c:pt>
                  <c:pt idx="4">
                    <c:v>LA VEGA</c:v>
                  </c:pt>
                  <c:pt idx="5">
                    <c:v>MERCADERES</c:v>
                  </c:pt>
                  <c:pt idx="6">
                    <c:v>POPAYÁN</c:v>
                  </c:pt>
                  <c:pt idx="7">
                    <c:v>PURACÉ (Coconuco)</c:v>
                  </c:pt>
                  <c:pt idx="8">
                    <c:v>ROSAS</c:v>
                  </c:pt>
                  <c:pt idx="9">
                    <c:v>SAN SEBASTIÁN</c:v>
                  </c:pt>
                  <c:pt idx="10">
                    <c:v>SILVIA</c:v>
                  </c:pt>
                  <c:pt idx="11">
                    <c:v>SOTARÁ (Paispamba)</c:v>
                  </c:pt>
                  <c:pt idx="12">
                    <c:v>SUCRE</c:v>
                  </c:pt>
                  <c:pt idx="13">
                    <c:v>TIMBÍO</c:v>
                  </c:pt>
                  <c:pt idx="14">
                    <c:v>TOTORÓ</c:v>
                  </c:pt>
                  <c:pt idx="15">
                    <c:v>ALBÁN (San José)</c:v>
                  </c:pt>
                  <c:pt idx="16">
                    <c:v>ARBOLEDA (Berruecos)</c:v>
                  </c:pt>
                  <c:pt idx="17">
                    <c:v>BELÉN</c:v>
                  </c:pt>
                  <c:pt idx="18">
                    <c:v>BUESACO</c:v>
                  </c:pt>
                  <c:pt idx="19">
                    <c:v>CHACHAGšÍ</c:v>
                  </c:pt>
                  <c:pt idx="20">
                    <c:v>COLÓN (Génova)</c:v>
                  </c:pt>
                  <c:pt idx="21">
                    <c:v>EL TABLÓN</c:v>
                  </c:pt>
                  <c:pt idx="22">
                    <c:v>EL TAMBO</c:v>
                  </c:pt>
                  <c:pt idx="23">
                    <c:v>LA CRUZ</c:v>
                  </c:pt>
                  <c:pt idx="24">
                    <c:v>LA FLORIDA</c:v>
                  </c:pt>
                  <c:pt idx="25">
                    <c:v>LA UNIÓN</c:v>
                  </c:pt>
                  <c:pt idx="26">
                    <c:v>NARIÑO</c:v>
                  </c:pt>
                  <c:pt idx="27">
                    <c:v>PASTO</c:v>
                  </c:pt>
                  <c:pt idx="28">
                    <c:v>SAN BERNARDO</c:v>
                  </c:pt>
                  <c:pt idx="29">
                    <c:v>SAN LORENZO</c:v>
                  </c:pt>
                  <c:pt idx="30">
                    <c:v>SAN PABLO</c:v>
                  </c:pt>
                  <c:pt idx="31">
                    <c:v>SAN PEDRO DE CARTAGO (Cartago)</c:v>
                  </c:pt>
                  <c:pt idx="32">
                    <c:v>TAMINANGO</c:v>
                  </c:pt>
                  <c:pt idx="33">
                    <c:v>COLÓN</c:v>
                  </c:pt>
                  <c:pt idx="34">
                    <c:v>SAN FRANCISCO</c:v>
                  </c:pt>
                  <c:pt idx="35">
                    <c:v>SANTIAGO</c:v>
                  </c:pt>
                  <c:pt idx="36">
                    <c:v>SIBUNDOY</c:v>
                  </c:pt>
                </c:lvl>
                <c:lvl>
                  <c:pt idx="0">
                    <c:v>CAUCA</c:v>
                  </c:pt>
                  <c:pt idx="15">
                    <c:v> NARIÑO</c:v>
                  </c:pt>
                  <c:pt idx="33">
                    <c:v>PUTUMAYO</c:v>
                  </c:pt>
                </c:lvl>
              </c:multiLvlStrCache>
            </c:multiLvlStrRef>
          </c:cat>
          <c:val>
            <c:numRef>
              <c:f>Hoja1!$H$4:$H$40</c:f>
            </c:numRef>
          </c:val>
        </c:ser>
        <c:ser>
          <c:idx val="5"/>
          <c:order val="5"/>
          <c:tx>
            <c:strRef>
              <c:f>Hoja1!$I$3</c:f>
              <c:strCache>
                <c:ptCount val="1"/>
                <c:pt idx="0">
                  <c:v>Area No  Agropecuaria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cat>
            <c:multiLvlStrRef>
              <c:f>Hoja1!$B$4:$C$40</c:f>
              <c:multiLvlStrCache>
                <c:ptCount val="37"/>
                <c:lvl>
                  <c:pt idx="0">
                    <c:v>ALMAGUER</c:v>
                  </c:pt>
                  <c:pt idx="1">
                    <c:v>BOLÍVAR</c:v>
                  </c:pt>
                  <c:pt idx="2">
                    <c:v>FLORENCIA</c:v>
                  </c:pt>
                  <c:pt idx="3">
                    <c:v>LA SIERRA</c:v>
                  </c:pt>
                  <c:pt idx="4">
                    <c:v>LA VEGA</c:v>
                  </c:pt>
                  <c:pt idx="5">
                    <c:v>MERCADERES</c:v>
                  </c:pt>
                  <c:pt idx="6">
                    <c:v>POPAYÁN</c:v>
                  </c:pt>
                  <c:pt idx="7">
                    <c:v>PURACÉ (Coconuco)</c:v>
                  </c:pt>
                  <c:pt idx="8">
                    <c:v>ROSAS</c:v>
                  </c:pt>
                  <c:pt idx="9">
                    <c:v>SAN SEBASTIÁN</c:v>
                  </c:pt>
                  <c:pt idx="10">
                    <c:v>SILVIA</c:v>
                  </c:pt>
                  <c:pt idx="11">
                    <c:v>SOTARÁ (Paispamba)</c:v>
                  </c:pt>
                  <c:pt idx="12">
                    <c:v>SUCRE</c:v>
                  </c:pt>
                  <c:pt idx="13">
                    <c:v>TIMBÍO</c:v>
                  </c:pt>
                  <c:pt idx="14">
                    <c:v>TOTORÓ</c:v>
                  </c:pt>
                  <c:pt idx="15">
                    <c:v>ALBÁN (San José)</c:v>
                  </c:pt>
                  <c:pt idx="16">
                    <c:v>ARBOLEDA (Berruecos)</c:v>
                  </c:pt>
                  <c:pt idx="17">
                    <c:v>BELÉN</c:v>
                  </c:pt>
                  <c:pt idx="18">
                    <c:v>BUESACO</c:v>
                  </c:pt>
                  <c:pt idx="19">
                    <c:v>CHACHAGšÍ</c:v>
                  </c:pt>
                  <c:pt idx="20">
                    <c:v>COLÓN (Génova)</c:v>
                  </c:pt>
                  <c:pt idx="21">
                    <c:v>EL TABLÓN</c:v>
                  </c:pt>
                  <c:pt idx="22">
                    <c:v>EL TAMBO</c:v>
                  </c:pt>
                  <c:pt idx="23">
                    <c:v>LA CRUZ</c:v>
                  </c:pt>
                  <c:pt idx="24">
                    <c:v>LA FLORIDA</c:v>
                  </c:pt>
                  <c:pt idx="25">
                    <c:v>LA UNIÓN</c:v>
                  </c:pt>
                  <c:pt idx="26">
                    <c:v>NARIÑO</c:v>
                  </c:pt>
                  <c:pt idx="27">
                    <c:v>PASTO</c:v>
                  </c:pt>
                  <c:pt idx="28">
                    <c:v>SAN BERNARDO</c:v>
                  </c:pt>
                  <c:pt idx="29">
                    <c:v>SAN LORENZO</c:v>
                  </c:pt>
                  <c:pt idx="30">
                    <c:v>SAN PABLO</c:v>
                  </c:pt>
                  <c:pt idx="31">
                    <c:v>SAN PEDRO DE CARTAGO (Cartago)</c:v>
                  </c:pt>
                  <c:pt idx="32">
                    <c:v>TAMINANGO</c:v>
                  </c:pt>
                  <c:pt idx="33">
                    <c:v>COLÓN</c:v>
                  </c:pt>
                  <c:pt idx="34">
                    <c:v>SAN FRANCISCO</c:v>
                  </c:pt>
                  <c:pt idx="35">
                    <c:v>SANTIAGO</c:v>
                  </c:pt>
                  <c:pt idx="36">
                    <c:v>SIBUNDOY</c:v>
                  </c:pt>
                </c:lvl>
                <c:lvl>
                  <c:pt idx="0">
                    <c:v>CAUCA</c:v>
                  </c:pt>
                  <c:pt idx="15">
                    <c:v> NARIÑO</c:v>
                  </c:pt>
                  <c:pt idx="33">
                    <c:v>PUTUMAYO</c:v>
                  </c:pt>
                </c:lvl>
              </c:multiLvlStrCache>
            </c:multiLvlStrRef>
          </c:cat>
          <c:val>
            <c:numRef>
              <c:f>Hoja1!$I$4:$I$40</c:f>
            </c:numRef>
          </c:val>
        </c:ser>
        <c:ser>
          <c:idx val="6"/>
          <c:order val="6"/>
          <c:tx>
            <c:strRef>
              <c:f>Hoja1!$J$3</c:f>
              <c:strCache>
                <c:ptCount val="1"/>
                <c:pt idx="0">
                  <c:v>Area Agropecuaria sin Uso Condicionado</c:v>
                </c:pt>
              </c:strCache>
            </c:strRef>
          </c:tx>
          <c:spPr>
            <a:solidFill>
              <a:srgbClr val="9900CC"/>
            </a:solidFill>
            <a:ln>
              <a:noFill/>
            </a:ln>
            <a:effectLst/>
          </c:spPr>
          <c:cat>
            <c:multiLvlStrRef>
              <c:f>Hoja1!$B$4:$C$40</c:f>
              <c:multiLvlStrCache>
                <c:ptCount val="37"/>
                <c:lvl>
                  <c:pt idx="0">
                    <c:v>ALMAGUER</c:v>
                  </c:pt>
                  <c:pt idx="1">
                    <c:v>BOLÍVAR</c:v>
                  </c:pt>
                  <c:pt idx="2">
                    <c:v>FLORENCIA</c:v>
                  </c:pt>
                  <c:pt idx="3">
                    <c:v>LA SIERRA</c:v>
                  </c:pt>
                  <c:pt idx="4">
                    <c:v>LA VEGA</c:v>
                  </c:pt>
                  <c:pt idx="5">
                    <c:v>MERCADERES</c:v>
                  </c:pt>
                  <c:pt idx="6">
                    <c:v>POPAYÁN</c:v>
                  </c:pt>
                  <c:pt idx="7">
                    <c:v>PURACÉ (Coconuco)</c:v>
                  </c:pt>
                  <c:pt idx="8">
                    <c:v>ROSAS</c:v>
                  </c:pt>
                  <c:pt idx="9">
                    <c:v>SAN SEBASTIÁN</c:v>
                  </c:pt>
                  <c:pt idx="10">
                    <c:v>SILVIA</c:v>
                  </c:pt>
                  <c:pt idx="11">
                    <c:v>SOTARÁ (Paispamba)</c:v>
                  </c:pt>
                  <c:pt idx="12">
                    <c:v>SUCRE</c:v>
                  </c:pt>
                  <c:pt idx="13">
                    <c:v>TIMBÍO</c:v>
                  </c:pt>
                  <c:pt idx="14">
                    <c:v>TOTORÓ</c:v>
                  </c:pt>
                  <c:pt idx="15">
                    <c:v>ALBÁN (San José)</c:v>
                  </c:pt>
                  <c:pt idx="16">
                    <c:v>ARBOLEDA (Berruecos)</c:v>
                  </c:pt>
                  <c:pt idx="17">
                    <c:v>BELÉN</c:v>
                  </c:pt>
                  <c:pt idx="18">
                    <c:v>BUESACO</c:v>
                  </c:pt>
                  <c:pt idx="19">
                    <c:v>CHACHAGšÍ</c:v>
                  </c:pt>
                  <c:pt idx="20">
                    <c:v>COLÓN (Génova)</c:v>
                  </c:pt>
                  <c:pt idx="21">
                    <c:v>EL TABLÓN</c:v>
                  </c:pt>
                  <c:pt idx="22">
                    <c:v>EL TAMBO</c:v>
                  </c:pt>
                  <c:pt idx="23">
                    <c:v>LA CRUZ</c:v>
                  </c:pt>
                  <c:pt idx="24">
                    <c:v>LA FLORIDA</c:v>
                  </c:pt>
                  <c:pt idx="25">
                    <c:v>LA UNIÓN</c:v>
                  </c:pt>
                  <c:pt idx="26">
                    <c:v>NARIÑO</c:v>
                  </c:pt>
                  <c:pt idx="27">
                    <c:v>PASTO</c:v>
                  </c:pt>
                  <c:pt idx="28">
                    <c:v>SAN BERNARDO</c:v>
                  </c:pt>
                  <c:pt idx="29">
                    <c:v>SAN LORENZO</c:v>
                  </c:pt>
                  <c:pt idx="30">
                    <c:v>SAN PABLO</c:v>
                  </c:pt>
                  <c:pt idx="31">
                    <c:v>SAN PEDRO DE CARTAGO (Cartago)</c:v>
                  </c:pt>
                  <c:pt idx="32">
                    <c:v>TAMINANGO</c:v>
                  </c:pt>
                  <c:pt idx="33">
                    <c:v>COLÓN</c:v>
                  </c:pt>
                  <c:pt idx="34">
                    <c:v>SAN FRANCISCO</c:v>
                  </c:pt>
                  <c:pt idx="35">
                    <c:v>SANTIAGO</c:v>
                  </c:pt>
                  <c:pt idx="36">
                    <c:v>SIBUNDOY</c:v>
                  </c:pt>
                </c:lvl>
                <c:lvl>
                  <c:pt idx="0">
                    <c:v>CAUCA</c:v>
                  </c:pt>
                  <c:pt idx="15">
                    <c:v> NARIÑO</c:v>
                  </c:pt>
                  <c:pt idx="33">
                    <c:v>PUTUMAYO</c:v>
                  </c:pt>
                </c:lvl>
              </c:multiLvlStrCache>
            </c:multiLvlStrRef>
          </c:cat>
          <c:val>
            <c:numRef>
              <c:f>Hoja1!$J$4:$J$40</c:f>
              <c:numCache>
                <c:formatCode>_(* #,##0_);_(* \(#,##0\);_(* "-"??_);_(@_)</c:formatCode>
                <c:ptCount val="37"/>
                <c:pt idx="0">
                  <c:v>16179.684303000002</c:v>
                </c:pt>
                <c:pt idx="1">
                  <c:v>47868.482546000014</c:v>
                </c:pt>
                <c:pt idx="2">
                  <c:v>4150.2270839999992</c:v>
                </c:pt>
                <c:pt idx="3">
                  <c:v>16871.652999000002</c:v>
                </c:pt>
                <c:pt idx="4">
                  <c:v>29760.796413000011</c:v>
                </c:pt>
                <c:pt idx="5">
                  <c:v>14702.140952000016</c:v>
                </c:pt>
                <c:pt idx="6">
                  <c:v>32005.146099000005</c:v>
                </c:pt>
                <c:pt idx="7">
                  <c:v>14587.769399999996</c:v>
                </c:pt>
                <c:pt idx="8">
                  <c:v>13905.449481000003</c:v>
                </c:pt>
                <c:pt idx="9">
                  <c:v>13508.781644999997</c:v>
                </c:pt>
                <c:pt idx="10">
                  <c:v>31190.355681000001</c:v>
                </c:pt>
                <c:pt idx="11">
                  <c:v>30371.406776</c:v>
                </c:pt>
                <c:pt idx="12">
                  <c:v>7968.7125970000025</c:v>
                </c:pt>
                <c:pt idx="13">
                  <c:v>13766.411970000001</c:v>
                </c:pt>
                <c:pt idx="14">
                  <c:v>23253.062375000001</c:v>
                </c:pt>
                <c:pt idx="15">
                  <c:v>3713.2974119999994</c:v>
                </c:pt>
                <c:pt idx="16">
                  <c:v>4182.7475949999998</c:v>
                </c:pt>
                <c:pt idx="17">
                  <c:v>3121.2390330000012</c:v>
                </c:pt>
                <c:pt idx="18">
                  <c:v>26175.753492</c:v>
                </c:pt>
                <c:pt idx="19">
                  <c:v>6295.4359940000004</c:v>
                </c:pt>
                <c:pt idx="20">
                  <c:v>5136.791612</c:v>
                </c:pt>
                <c:pt idx="21">
                  <c:v>9751.7061409999951</c:v>
                </c:pt>
                <c:pt idx="22">
                  <c:v>15859.092743000003</c:v>
                </c:pt>
                <c:pt idx="23">
                  <c:v>9675.4768460000014</c:v>
                </c:pt>
                <c:pt idx="24">
                  <c:v>7022.5164590000004</c:v>
                </c:pt>
                <c:pt idx="25">
                  <c:v>10994.913911000003</c:v>
                </c:pt>
                <c:pt idx="26">
                  <c:v>2424.3090430000002</c:v>
                </c:pt>
                <c:pt idx="27">
                  <c:v>17788.056583999994</c:v>
                </c:pt>
                <c:pt idx="28">
                  <c:v>4711.368759</c:v>
                </c:pt>
                <c:pt idx="29">
                  <c:v>17692.370710999996</c:v>
                </c:pt>
                <c:pt idx="30">
                  <c:v>8308.8855470000017</c:v>
                </c:pt>
                <c:pt idx="31">
                  <c:v>4471.9231549999995</c:v>
                </c:pt>
                <c:pt idx="32">
                  <c:v>8132.2215760000045</c:v>
                </c:pt>
                <c:pt idx="33">
                  <c:v>1555.056208</c:v>
                </c:pt>
                <c:pt idx="34">
                  <c:v>1465.8510659999997</c:v>
                </c:pt>
                <c:pt idx="35">
                  <c:v>2444.798119</c:v>
                </c:pt>
                <c:pt idx="36">
                  <c:v>1597.391963</c:v>
                </c:pt>
              </c:numCache>
            </c:numRef>
          </c:val>
        </c:ser>
        <c:ser>
          <c:idx val="7"/>
          <c:order val="7"/>
          <c:tx>
            <c:strRef>
              <c:f>Hoja1!$K$3</c:f>
              <c:strCache>
                <c:ptCount val="1"/>
                <c:pt idx="0">
                  <c:v>Area No  Agropecuaria</c:v>
                </c:pt>
              </c:strCache>
            </c:strRef>
          </c:tx>
          <c:spPr>
            <a:solidFill>
              <a:srgbClr val="70AD47">
                <a:lumMod val="60000"/>
                <a:lumOff val="40000"/>
              </a:srgbClr>
            </a:solidFill>
            <a:ln>
              <a:noFill/>
            </a:ln>
            <a:effectLst/>
          </c:spPr>
          <c:cat>
            <c:multiLvlStrRef>
              <c:f>Hoja1!$B$4:$C$40</c:f>
              <c:multiLvlStrCache>
                <c:ptCount val="37"/>
                <c:lvl>
                  <c:pt idx="0">
                    <c:v>ALMAGUER</c:v>
                  </c:pt>
                  <c:pt idx="1">
                    <c:v>BOLÍVAR</c:v>
                  </c:pt>
                  <c:pt idx="2">
                    <c:v>FLORENCIA</c:v>
                  </c:pt>
                  <c:pt idx="3">
                    <c:v>LA SIERRA</c:v>
                  </c:pt>
                  <c:pt idx="4">
                    <c:v>LA VEGA</c:v>
                  </c:pt>
                  <c:pt idx="5">
                    <c:v>MERCADERES</c:v>
                  </c:pt>
                  <c:pt idx="6">
                    <c:v>POPAYÁN</c:v>
                  </c:pt>
                  <c:pt idx="7">
                    <c:v>PURACÉ (Coconuco)</c:v>
                  </c:pt>
                  <c:pt idx="8">
                    <c:v>ROSAS</c:v>
                  </c:pt>
                  <c:pt idx="9">
                    <c:v>SAN SEBASTIÁN</c:v>
                  </c:pt>
                  <c:pt idx="10">
                    <c:v>SILVIA</c:v>
                  </c:pt>
                  <c:pt idx="11">
                    <c:v>SOTARÁ (Paispamba)</c:v>
                  </c:pt>
                  <c:pt idx="12">
                    <c:v>SUCRE</c:v>
                  </c:pt>
                  <c:pt idx="13">
                    <c:v>TIMBÍO</c:v>
                  </c:pt>
                  <c:pt idx="14">
                    <c:v>TOTORÓ</c:v>
                  </c:pt>
                  <c:pt idx="15">
                    <c:v>ALBÁN (San José)</c:v>
                  </c:pt>
                  <c:pt idx="16">
                    <c:v>ARBOLEDA (Berruecos)</c:v>
                  </c:pt>
                  <c:pt idx="17">
                    <c:v>BELÉN</c:v>
                  </c:pt>
                  <c:pt idx="18">
                    <c:v>BUESACO</c:v>
                  </c:pt>
                  <c:pt idx="19">
                    <c:v>CHACHAGšÍ</c:v>
                  </c:pt>
                  <c:pt idx="20">
                    <c:v>COLÓN (Génova)</c:v>
                  </c:pt>
                  <c:pt idx="21">
                    <c:v>EL TABLÓN</c:v>
                  </c:pt>
                  <c:pt idx="22">
                    <c:v>EL TAMBO</c:v>
                  </c:pt>
                  <c:pt idx="23">
                    <c:v>LA CRUZ</c:v>
                  </c:pt>
                  <c:pt idx="24">
                    <c:v>LA FLORIDA</c:v>
                  </c:pt>
                  <c:pt idx="25">
                    <c:v>LA UNIÓN</c:v>
                  </c:pt>
                  <c:pt idx="26">
                    <c:v>NARIÑO</c:v>
                  </c:pt>
                  <c:pt idx="27">
                    <c:v>PASTO</c:v>
                  </c:pt>
                  <c:pt idx="28">
                    <c:v>SAN BERNARDO</c:v>
                  </c:pt>
                  <c:pt idx="29">
                    <c:v>SAN LORENZO</c:v>
                  </c:pt>
                  <c:pt idx="30">
                    <c:v>SAN PABLO</c:v>
                  </c:pt>
                  <c:pt idx="31">
                    <c:v>SAN PEDRO DE CARTAGO (Cartago)</c:v>
                  </c:pt>
                  <c:pt idx="32">
                    <c:v>TAMINANGO</c:v>
                  </c:pt>
                  <c:pt idx="33">
                    <c:v>COLÓN</c:v>
                  </c:pt>
                  <c:pt idx="34">
                    <c:v>SAN FRANCISCO</c:v>
                  </c:pt>
                  <c:pt idx="35">
                    <c:v>SANTIAGO</c:v>
                  </c:pt>
                  <c:pt idx="36">
                    <c:v>SIBUNDOY</c:v>
                  </c:pt>
                </c:lvl>
                <c:lvl>
                  <c:pt idx="0">
                    <c:v>CAUCA</c:v>
                  </c:pt>
                  <c:pt idx="15">
                    <c:v> NARIÑO</c:v>
                  </c:pt>
                  <c:pt idx="33">
                    <c:v>PUTUMAYO</c:v>
                  </c:pt>
                </c:lvl>
              </c:multiLvlStrCache>
            </c:multiLvlStrRef>
          </c:cat>
          <c:val>
            <c:numRef>
              <c:f>Hoja1!$K$4:$K$40</c:f>
              <c:numCache>
                <c:formatCode>_(* #,##0_);_(* \(#,##0\);_(* "-"??_);_(@_)</c:formatCode>
                <c:ptCount val="37"/>
                <c:pt idx="0">
                  <c:v>7567.1456970000027</c:v>
                </c:pt>
                <c:pt idx="1">
                  <c:v>31732.267454000008</c:v>
                </c:pt>
                <c:pt idx="2">
                  <c:v>1561.0829160000008</c:v>
                </c:pt>
                <c:pt idx="3">
                  <c:v>3979.427001</c:v>
                </c:pt>
                <c:pt idx="4">
                  <c:v>21954.903586999993</c:v>
                </c:pt>
                <c:pt idx="5">
                  <c:v>55087.189047999993</c:v>
                </c:pt>
                <c:pt idx="6">
                  <c:v>15968.103900999995</c:v>
                </c:pt>
                <c:pt idx="7">
                  <c:v>36175.510600000001</c:v>
                </c:pt>
                <c:pt idx="8">
                  <c:v>3124.1505189999998</c:v>
                </c:pt>
                <c:pt idx="9">
                  <c:v>28370.598355000009</c:v>
                </c:pt>
                <c:pt idx="10">
                  <c:v>31501.874319000002</c:v>
                </c:pt>
                <c:pt idx="11">
                  <c:v>21189.983224000007</c:v>
                </c:pt>
                <c:pt idx="12">
                  <c:v>5668.527403</c:v>
                </c:pt>
                <c:pt idx="13">
                  <c:v>6469.2380300000004</c:v>
                </c:pt>
                <c:pt idx="14">
                  <c:v>22537.787625000004</c:v>
                </c:pt>
                <c:pt idx="15">
                  <c:v>399.95258800000056</c:v>
                </c:pt>
                <c:pt idx="16">
                  <c:v>1800.5824049999997</c:v>
                </c:pt>
                <c:pt idx="17">
                  <c:v>1141.8509669999999</c:v>
                </c:pt>
                <c:pt idx="18">
                  <c:v>25345.976508000011</c:v>
                </c:pt>
                <c:pt idx="19">
                  <c:v>8366.2440060000044</c:v>
                </c:pt>
                <c:pt idx="20">
                  <c:v>957.59838800000159</c:v>
                </c:pt>
                <c:pt idx="21">
                  <c:v>21803.323859</c:v>
                </c:pt>
                <c:pt idx="22">
                  <c:v>8974.7272570000041</c:v>
                </c:pt>
                <c:pt idx="23">
                  <c:v>14297.193153999997</c:v>
                </c:pt>
                <c:pt idx="24">
                  <c:v>6381.3835409999992</c:v>
                </c:pt>
                <c:pt idx="25">
                  <c:v>3222.3660889999965</c:v>
                </c:pt>
                <c:pt idx="26">
                  <c:v>2531.3909570000005</c:v>
                </c:pt>
                <c:pt idx="27">
                  <c:v>90067.063416000005</c:v>
                </c:pt>
                <c:pt idx="28">
                  <c:v>1470.0012409999995</c:v>
                </c:pt>
                <c:pt idx="29">
                  <c:v>7138.1692890000068</c:v>
                </c:pt>
                <c:pt idx="30">
                  <c:v>2935.0344529999993</c:v>
                </c:pt>
                <c:pt idx="31">
                  <c:v>995.0768450000005</c:v>
                </c:pt>
                <c:pt idx="32">
                  <c:v>15322.838423999994</c:v>
                </c:pt>
                <c:pt idx="33">
                  <c:v>17194.71379200001</c:v>
                </c:pt>
                <c:pt idx="34">
                  <c:v>39407.838934000014</c:v>
                </c:pt>
                <c:pt idx="35">
                  <c:v>31553.14188100001</c:v>
                </c:pt>
                <c:pt idx="36">
                  <c:v>7245.818037</c:v>
                </c:pt>
              </c:numCache>
            </c:numRef>
          </c:val>
        </c:ser>
        <c:overlap val="100"/>
        <c:axId val="77648640"/>
        <c:axId val="77650176"/>
      </c:barChart>
      <c:catAx>
        <c:axId val="77648640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7650176"/>
        <c:crosses val="autoZero"/>
        <c:auto val="1"/>
        <c:lblAlgn val="ctr"/>
        <c:lblOffset val="100"/>
      </c:catAx>
      <c:valAx>
        <c:axId val="77650176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7648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0.18592</cdr:x>
      <cdr:y>0.69649</cdr:y>
    </cdr:from>
    <cdr:to>
      <cdr:x>0.30002</cdr:x>
      <cdr:y>0.75624</cdr:y>
    </cdr:to>
    <cdr:sp macro="" textlink="">
      <cdr:nvSpPr>
        <cdr:cNvPr id="2" name="CuadroTexto 1"/>
        <cdr:cNvSpPr txBox="1"/>
      </cdr:nvSpPr>
      <cdr:spPr>
        <a:xfrm xmlns:a="http://schemas.openxmlformats.org/drawingml/2006/main">
          <a:off x="1754288" y="2463148"/>
          <a:ext cx="1076634" cy="2113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s-CO" sz="1100" dirty="0" smtClean="0"/>
            <a:t>Cauca</a:t>
          </a:r>
          <a:endParaRPr lang="es-CO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6687E4D-55D8-441A-9E73-EFEEB7213EB4}" type="datetimeFigureOut">
              <a:rPr lang="es-CO" smtClean="0"/>
              <a:pPr/>
              <a:t>14/03/2019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E74A005-CB48-4164-B3CC-DFEE6D92B1FB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2259272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de tres polígonos que comprenden 2.8 millones de hectáreas distribuidas en 71 Municipios, cerca del 57% del área del Macizo y 70% de la frontera agropecuaria Macizo según </a:t>
            </a:r>
            <a:r>
              <a:rPr lang="es-CO" sz="12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UPRA</a:t>
            </a:r>
            <a:r>
              <a:rPr lang="es-CO" sz="1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4A005-CB48-4164-B3CC-DFEE6D92B1FB}" type="slidenum">
              <a:rPr lang="es-CO" smtClean="0"/>
              <a:pPr/>
              <a:t>2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5883861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4A005-CB48-4164-B3CC-DFEE6D92B1FB}" type="slidenum">
              <a:rPr lang="es-CO" smtClean="0">
                <a:solidFill>
                  <a:prstClr val="black"/>
                </a:solidFill>
              </a:rPr>
              <a:pPr/>
              <a:t>4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01485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4A005-CB48-4164-B3CC-DFEE6D92B1FB}" type="slidenum">
              <a:rPr lang="es-CO" smtClean="0">
                <a:solidFill>
                  <a:prstClr val="black"/>
                </a:solidFill>
              </a:rPr>
              <a:pPr/>
              <a:t>5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99734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smtClean="0"/>
              <a:t>Con los tres polígonos</a:t>
            </a:r>
            <a:r>
              <a:rPr lang="es-CO" baseline="0" dirty="0" smtClean="0"/>
              <a:t>  se revisaría el 70% del área agropecuaria en el Macizo Colombiano</a:t>
            </a:r>
          </a:p>
          <a:p>
            <a:r>
              <a:rPr lang="es-CO" baseline="0" dirty="0" smtClean="0"/>
              <a:t> Con lo  tres polígonos se  ocuparía un área del  57% del Macizo que se equivale a 2,8  millones de Ha</a:t>
            </a:r>
          </a:p>
          <a:p>
            <a:r>
              <a:rPr lang="es-CO" baseline="0" dirty="0" smtClean="0"/>
              <a:t>Polígono 2 con 22 Mpios</a:t>
            </a:r>
          </a:p>
          <a:p>
            <a:r>
              <a:rPr lang="es-CO" baseline="0" dirty="0" err="1" smtClean="0"/>
              <a:t>Poligono</a:t>
            </a:r>
            <a:r>
              <a:rPr lang="es-CO" baseline="0" dirty="0" smtClean="0"/>
              <a:t> 3 con 12 Mpios</a:t>
            </a:r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4A005-CB48-4164-B3CC-DFEE6D92B1FB}" type="slidenum">
              <a:rPr lang="es-CO" smtClean="0">
                <a:solidFill>
                  <a:prstClr val="black"/>
                </a:solidFill>
              </a:rPr>
              <a:pPr/>
              <a:t>7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51310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dirty="0" smtClean="0"/>
              <a:t>Con los tres polígonos</a:t>
            </a:r>
            <a:r>
              <a:rPr lang="es-CO" baseline="0" dirty="0" smtClean="0"/>
              <a:t>  se revisaría el 70% del área agropecuaria en el Macizo Colombiano</a:t>
            </a:r>
          </a:p>
          <a:p>
            <a:r>
              <a:rPr lang="es-CO" baseline="0" dirty="0" smtClean="0"/>
              <a:t> Con lo  tres polígonos se  ocuparía un área del  57% del Macizo que se equivale a 2,8  millones de Ha</a:t>
            </a:r>
          </a:p>
          <a:p>
            <a:r>
              <a:rPr lang="es-CO" baseline="0" dirty="0" smtClean="0"/>
              <a:t>Polígono 2 con 22 Mpios</a:t>
            </a:r>
          </a:p>
          <a:p>
            <a:r>
              <a:rPr lang="es-CO" baseline="0" dirty="0" err="1" smtClean="0"/>
              <a:t>Poligono</a:t>
            </a:r>
            <a:r>
              <a:rPr lang="es-CO" baseline="0" dirty="0" smtClean="0"/>
              <a:t> 3 con 12 Mpios</a:t>
            </a:r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4A005-CB48-4164-B3CC-DFEE6D92B1FB}" type="slidenum">
              <a:rPr lang="es-CO" smtClean="0">
                <a:solidFill>
                  <a:prstClr val="black"/>
                </a:solidFill>
              </a:rPr>
              <a:pPr/>
              <a:t>8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94453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74A005-CB48-4164-B3CC-DFEE6D92B1FB}" type="slidenum">
              <a:rPr lang="es-CO" smtClean="0">
                <a:solidFill>
                  <a:prstClr val="black"/>
                </a:solidFill>
              </a:rPr>
              <a:pPr/>
              <a:t>14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65123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74A005-CB48-4164-B3CC-DFEE6D92B1FB}" type="slidenum">
              <a:rPr lang="es-CO" smtClean="0">
                <a:solidFill>
                  <a:prstClr val="black"/>
                </a:solidFill>
              </a:rPr>
              <a:pPr/>
              <a:t>15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03673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74A005-CB48-4164-B3CC-DFEE6D92B1FB}" type="slidenum">
              <a:rPr lang="es-CO" smtClean="0">
                <a:solidFill>
                  <a:prstClr val="black"/>
                </a:solidFill>
              </a:rPr>
              <a:pPr/>
              <a:t>16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5613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74A005-CB48-4164-B3CC-DFEE6D92B1FB}" type="slidenum">
              <a:rPr lang="es-CO" smtClean="0">
                <a:solidFill>
                  <a:prstClr val="black"/>
                </a:solidFill>
              </a:rPr>
              <a:pPr/>
              <a:t>17</a:t>
            </a:fld>
            <a:endParaRPr lang="es-CO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99297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pPr/>
              <a:t>14/03/2019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784160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pPr/>
              <a:t>14/03/2019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4072756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pPr/>
              <a:t>14/03/2019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1476490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pPr/>
              <a:t>14/03/2019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867978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pPr/>
              <a:t>14/03/2019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1012933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pPr/>
              <a:t>14/03/2019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3624159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pPr/>
              <a:t>14/03/2019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886541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pPr/>
              <a:t>14/03/2019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2519497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pPr/>
              <a:t>14/03/2019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2942071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pPr/>
              <a:t>14/03/2019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2947743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pPr/>
              <a:t>14/03/2019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575826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000"/>
            <a:lum/>
          </a:blip>
          <a:srcRect/>
          <a:stretch>
            <a:fillRect t="-22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300D1-2B0E-415E-9FF9-8A1E4B894BCC}" type="datetimeFigureOut">
              <a:rPr lang="es-CO" smtClean="0"/>
              <a:pPr/>
              <a:t>14/03/2019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FC697F-80D1-4E65-850E-A2237FE376D5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1537778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6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7.jpeg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10" Type="http://schemas.openxmlformats.org/officeDocument/2006/relationships/image" Target="../media/image6.png"/><Relationship Id="rId4" Type="http://schemas.openxmlformats.org/officeDocument/2006/relationships/image" Target="../media/image28.png"/><Relationship Id="rId9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4.jpeg"/><Relationship Id="rId7" Type="http://schemas.openxmlformats.org/officeDocument/2006/relationships/image" Target="../media/image3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16.jpeg"/><Relationship Id="rId4" Type="http://schemas.openxmlformats.org/officeDocument/2006/relationships/image" Target="../media/image17.jpeg"/><Relationship Id="rId9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5.png"/><Relationship Id="rId7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6.pn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6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2.jpeg"/><Relationship Id="rId4" Type="http://schemas.openxmlformats.org/officeDocument/2006/relationships/image" Target="../media/image4.jpe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chart" Target="../charts/char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19"/>
          <p:cNvSpPr/>
          <p:nvPr/>
        </p:nvSpPr>
        <p:spPr>
          <a:xfrm>
            <a:off x="2832440" y="0"/>
            <a:ext cx="9385784" cy="689071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842486" y="1911320"/>
            <a:ext cx="1647708" cy="1294887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1" y="769250"/>
            <a:ext cx="4203509" cy="6101075"/>
          </a:xfrm>
          <a:prstGeom prst="rtTriangle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30" name="2 Imagen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1666340" y="1911320"/>
            <a:ext cx="1240633" cy="3914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1" y="5655039"/>
            <a:ext cx="8528071" cy="1202961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5768657" y="3407059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defRPr/>
            </a:pPr>
            <a:r>
              <a:rPr lang="es-CO" sz="2400" dirty="0" smtClean="0">
                <a:solidFill>
                  <a:srgbClr val="5B9BD5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  <a:ea typeface="Times New Roman" panose="02020603050405020304" pitchFamily="18" charset="0"/>
              </a:rPr>
              <a:t>INCENTIVO </a:t>
            </a:r>
            <a:r>
              <a:rPr lang="es-CO" sz="2400" dirty="0">
                <a:solidFill>
                  <a:srgbClr val="5B9BD5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  <a:ea typeface="Times New Roman" panose="02020603050405020304" pitchFamily="18" charset="0"/>
              </a:rPr>
              <a:t>PARA LA RECONVERSIÓN PRODUCTIVA Y SOSTENIBLE </a:t>
            </a:r>
          </a:p>
          <a:p>
            <a:pPr lvl="0" algn="ctr">
              <a:defRPr/>
            </a:pPr>
            <a:r>
              <a:rPr lang="es-CO" sz="2400" dirty="0">
                <a:solidFill>
                  <a:srgbClr val="5B9BD5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  <a:ea typeface="Times New Roman" panose="02020603050405020304" pitchFamily="18" charset="0"/>
              </a:rPr>
              <a:t>EN EL MACIZO COLOMBIANO </a:t>
            </a:r>
          </a:p>
        </p:txBody>
      </p:sp>
      <p:sp>
        <p:nvSpPr>
          <p:cNvPr id="13" name="Triángulo rectángulo 12"/>
          <p:cNvSpPr/>
          <p:nvPr/>
        </p:nvSpPr>
        <p:spPr>
          <a:xfrm flipV="1">
            <a:off x="2806216" y="-20387"/>
            <a:ext cx="9385784" cy="4942703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Rectángulo 10"/>
          <p:cNvSpPr/>
          <p:nvPr/>
        </p:nvSpPr>
        <p:spPr>
          <a:xfrm>
            <a:off x="3385654" y="520940"/>
            <a:ext cx="5550535" cy="175432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sz="2400" dirty="0" smtClean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  <a:ea typeface="Times New Roman" panose="02020603050405020304" pitchFamily="18" charset="0"/>
              </a:rPr>
              <a:t>ZONIFICACIÓN </a:t>
            </a:r>
            <a:r>
              <a:rPr lang="es-CO" sz="2400" dirty="0"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  <a:ea typeface="Times New Roman" panose="02020603050405020304" pitchFamily="18" charset="0"/>
              </a:rPr>
              <a:t>AMBIENTAL  Y CIERRE DE LA FRONTERA AGROPECUARIA 1:25.000</a:t>
            </a:r>
          </a:p>
          <a:p>
            <a:pPr lvl="0" algn="ctr">
              <a:defRPr/>
            </a:pPr>
            <a:endParaRPr kumimoji="0" lang="es-E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25400" dir="5400000" algn="ctr">
                  <a:srgbClr val="6E747A">
                    <a:alpha val="43000"/>
                  </a:srgbClr>
                </a:outerShdw>
              </a:effectLst>
              <a:uLnTx/>
              <a:uFillTx/>
              <a:latin typeface="Berlin Sans FB Demi" panose="020E0802020502020306" pitchFamily="34" charset="0"/>
              <a:ea typeface="Times New Roman" panose="02020603050405020304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25400" dir="5400000" algn="ctr">
                  <a:srgbClr val="6E747A">
                    <a:alpha val="43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Rectángulo 13"/>
          <p:cNvSpPr/>
          <p:nvPr/>
        </p:nvSpPr>
        <p:spPr>
          <a:xfrm>
            <a:off x="7154636" y="4640100"/>
            <a:ext cx="37478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b="1" dirty="0"/>
              <a:t>(Zona Priorizada Macizo Colombiano</a:t>
            </a:r>
            <a:r>
              <a:rPr lang="es-CO" dirty="0"/>
              <a:t>)</a:t>
            </a:r>
          </a:p>
        </p:txBody>
      </p:sp>
      <p:pic>
        <p:nvPicPr>
          <p:cNvPr id="18" name="Imagen 1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32440" y="2181351"/>
            <a:ext cx="3151778" cy="3098415"/>
          </a:xfrm>
          <a:prstGeom prst="rect">
            <a:avLst/>
          </a:prstGeom>
        </p:spPr>
      </p:pic>
      <p:sp>
        <p:nvSpPr>
          <p:cNvPr id="22" name="Rectángulo 21"/>
          <p:cNvSpPr/>
          <p:nvPr/>
        </p:nvSpPr>
        <p:spPr>
          <a:xfrm>
            <a:off x="6367657" y="2230426"/>
            <a:ext cx="40719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0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s-ES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CONVENIO</a:t>
            </a:r>
            <a:endParaRPr lang="es-ES" sz="5400" b="1" cap="none" spc="0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3" name="Rectángulo 22"/>
          <p:cNvSpPr/>
          <p:nvPr/>
        </p:nvSpPr>
        <p:spPr>
          <a:xfrm>
            <a:off x="7915040" y="2963149"/>
            <a:ext cx="1348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b="1" dirty="0" smtClean="0"/>
              <a:t>554 de 2017</a:t>
            </a:r>
            <a:endParaRPr lang="es-CO" dirty="0"/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 rotWithShape="1">
          <a:blip r:embed="rId8" cstate="print"/>
          <a:srcRect l="1653" t="5122" r="879" b="4907"/>
          <a:stretch/>
        </p:blipFill>
        <p:spPr>
          <a:xfrm>
            <a:off x="7154637" y="5602491"/>
            <a:ext cx="5037364" cy="1244931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109556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842486" y="1911320"/>
            <a:ext cx="1647708" cy="1294887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1" y="769250"/>
            <a:ext cx="4203509" cy="6101075"/>
          </a:xfrm>
          <a:prstGeom prst="rtTriangle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30" name="2 Imagen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1666340" y="1911320"/>
            <a:ext cx="1240633" cy="3914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ángulo 9"/>
          <p:cNvSpPr/>
          <p:nvPr/>
        </p:nvSpPr>
        <p:spPr>
          <a:xfrm>
            <a:off x="1403108" y="-61747"/>
            <a:ext cx="6789791" cy="83099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dirty="0">
                <a:ln w="0"/>
                <a:solidFill>
                  <a:srgbClr val="5B9BD5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Metodología</a:t>
            </a: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6194916"/>
            <a:ext cx="4650658" cy="675409"/>
          </a:xfrm>
          <a:prstGeom prst="rect">
            <a:avLst/>
          </a:prstGeom>
        </p:spPr>
      </p:pic>
      <p:sp>
        <p:nvSpPr>
          <p:cNvPr id="11" name="Triángulo rectángulo 10"/>
          <p:cNvSpPr/>
          <p:nvPr/>
        </p:nvSpPr>
        <p:spPr>
          <a:xfrm flipV="1">
            <a:off x="2806216" y="-20387"/>
            <a:ext cx="9385784" cy="1803430"/>
          </a:xfrm>
          <a:prstGeom prst="rtTriangl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2246350"/>
              </p:ext>
            </p:extLst>
          </p:nvPr>
        </p:nvGraphicFramePr>
        <p:xfrm>
          <a:off x="3893302" y="1711729"/>
          <a:ext cx="8240799" cy="4458535"/>
        </p:xfrm>
        <a:graphic>
          <a:graphicData uri="http://schemas.openxmlformats.org/drawingml/2006/table">
            <a:tbl>
              <a:tblPr firstRow="1" firstCol="1" bandRow="1"/>
              <a:tblGrid>
                <a:gridCol w="118645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0431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01118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249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2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SIGLA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2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NOMBRE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2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DESCRIPCIÓN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988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CO" sz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E1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Escenario actual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Las características actuales de la tipología de productores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492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CO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E2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Escenario tendencial a un año 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Modelo óptimo tendencial a 1 año 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3983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CO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E3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Escenario de optimización con procesos de reconversión tecnológica 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Modelo óptimo con diferentes alternativas de mejoramiento de la sostenibilidad de las actividades productivas actuales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971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CO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E4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Escenario de optimización con procesos de reconversión tecnológica y diversificación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Modelo óptimo con alternativas de mejoramiento de la sostenibilidad de las actividades actuales y posibilidades de diversificación con nuevas alternativas productivas forzando a un índice de carbono mínimo de 0,2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0796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CO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E5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Escenario optimo con todas las alternativas forzando índice de carbono mínimo 0,50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Modelo óptimo con alternativas de mejoramiento de la sostenibilidad de las actividades actuales y posibilidades de diversificación (solo con actividades de régimen de transición a protección) con nuevas alternativas productivas forzando a un índice de carbono mínimo de 0,5 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0796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CO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E6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Escenario optimo con todas las alternativas forzando índice de carbono mínimo 0,95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Modelo óptimo con alternativas de mejoramiento de la sostenibilidad de las actividades actuales y posibilidades de diversificación (solo con actividades de régimen de transición a protección) con nuevas alternativas productivas forzando a un índice de carbono mínimo de 0,95 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2" name="CuadroTexto 11"/>
          <p:cNvSpPr txBox="1"/>
          <p:nvPr/>
        </p:nvSpPr>
        <p:spPr>
          <a:xfrm>
            <a:off x="5455478" y="1340285"/>
            <a:ext cx="5663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 dirty="0" smtClean="0">
                <a:solidFill>
                  <a:srgbClr val="5B9BD5"/>
                </a:solidFill>
              </a:rPr>
              <a:t>Definición </a:t>
            </a:r>
            <a:r>
              <a:rPr lang="es-CO" b="1" dirty="0">
                <a:solidFill>
                  <a:srgbClr val="5B9BD5"/>
                </a:solidFill>
              </a:rPr>
              <a:t>de los escenarios de reconversión  productiva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2806216" y="-44710"/>
            <a:ext cx="7239827" cy="1384995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Berlin Sans FB Demi" panose="020E0802020502020306" pitchFamily="34" charset="0"/>
                <a:ea typeface="Times New Roman" panose="02020603050405020304" pitchFamily="18" charset="0"/>
              </a:rPr>
              <a:t>INCENTIVO PARA LA RECONVERSIÓN PRODUCTIVA Y SOSTENIBLE </a:t>
            </a:r>
            <a:endParaRPr kumimoji="0" lang="es-CO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25400" dir="5400000" algn="ctr">
                  <a:srgbClr val="6E747A">
                    <a:alpha val="43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Berlin Sans FB Demi" panose="020E0802020502020306" pitchFamily="34" charset="0"/>
                <a:ea typeface="Times New Roman" panose="02020603050405020304" pitchFamily="18" charset="0"/>
              </a:rPr>
              <a:t>EN EL MACIZO COLOMBIANO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25400" dir="5400000" algn="ctr">
                  <a:srgbClr val="6E747A">
                    <a:alpha val="43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68587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842486" y="1911320"/>
            <a:ext cx="1647708" cy="1294887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1" y="769250"/>
            <a:ext cx="4203509" cy="6101075"/>
          </a:xfrm>
          <a:prstGeom prst="rtTriangle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30" name="2 Imagen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1666340" y="1911320"/>
            <a:ext cx="1240633" cy="3914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6182590"/>
            <a:ext cx="4650658" cy="675409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4049117" y="1438034"/>
            <a:ext cx="7449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 dirty="0" smtClean="0">
                <a:solidFill>
                  <a:srgbClr val="5B9BD5"/>
                </a:solidFill>
              </a:rPr>
              <a:t> </a:t>
            </a:r>
            <a:r>
              <a:rPr lang="es-CO" b="1" dirty="0">
                <a:solidFill>
                  <a:srgbClr val="5B9BD5"/>
                </a:solidFill>
              </a:rPr>
              <a:t>Evaluación de los sistemas de producción actuales y alternativas potenciales 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3445760" y="1761980"/>
            <a:ext cx="87462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600" b="1" i="1" dirty="0">
                <a:solidFill>
                  <a:prstClr val="black"/>
                </a:solidFill>
              </a:rPr>
              <a:t>Estructura modelada del sistema productivo café-ganadería bajo los diferentes escenarios evaluados</a:t>
            </a:r>
          </a:p>
          <a:p>
            <a:endParaRPr lang="es-CO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="" xmlns:a16="http://schemas.microsoft.com/office/drawing/2014/main" id="{D6E678B2-0565-4B74-BD13-EACCB423F40E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72458" y="2106989"/>
            <a:ext cx="8919542" cy="3578266"/>
          </a:xfrm>
          <a:prstGeom prst="rect">
            <a:avLst/>
          </a:prstGeom>
        </p:spPr>
      </p:pic>
      <p:sp>
        <p:nvSpPr>
          <p:cNvPr id="11" name="Triángulo rectángulo 10"/>
          <p:cNvSpPr/>
          <p:nvPr/>
        </p:nvSpPr>
        <p:spPr>
          <a:xfrm flipV="1">
            <a:off x="2806216" y="-20387"/>
            <a:ext cx="9385784" cy="1803430"/>
          </a:xfrm>
          <a:prstGeom prst="rtTriangl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Rectángulo 11"/>
          <p:cNvSpPr/>
          <p:nvPr/>
        </p:nvSpPr>
        <p:spPr>
          <a:xfrm>
            <a:off x="2806216" y="-44710"/>
            <a:ext cx="7239827" cy="1384995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Berlin Sans FB Demi" panose="020E0802020502020306" pitchFamily="34" charset="0"/>
                <a:ea typeface="Times New Roman" panose="02020603050405020304" pitchFamily="18" charset="0"/>
              </a:rPr>
              <a:t>INCENTIVO PARA LA RECONVERSIÓN PRODUCTIVA Y SOSTENIBLE </a:t>
            </a:r>
            <a:endParaRPr kumimoji="0" lang="es-CO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25400" dir="5400000" algn="ctr">
                  <a:srgbClr val="6E747A">
                    <a:alpha val="43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Berlin Sans FB Demi" panose="020E0802020502020306" pitchFamily="34" charset="0"/>
                <a:ea typeface="Times New Roman" panose="02020603050405020304" pitchFamily="18" charset="0"/>
              </a:rPr>
              <a:t>EN EL MACIZO COLOMBIANO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25400" dir="5400000" algn="ctr">
                  <a:srgbClr val="6E747A">
                    <a:alpha val="43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534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842486" y="1911320"/>
            <a:ext cx="1647708" cy="1294887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1" y="769250"/>
            <a:ext cx="4203509" cy="6101075"/>
          </a:xfrm>
          <a:prstGeom prst="rtTriangle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30" name="2 Imagen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1666340" y="1911320"/>
            <a:ext cx="1240633" cy="3914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ángulo 9"/>
          <p:cNvSpPr/>
          <p:nvPr/>
        </p:nvSpPr>
        <p:spPr>
          <a:xfrm>
            <a:off x="1153726" y="-61747"/>
            <a:ext cx="6789791" cy="83099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dirty="0">
                <a:ln w="0"/>
                <a:solidFill>
                  <a:srgbClr val="5B9BD5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Resultados</a:t>
            </a: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6182590"/>
            <a:ext cx="4650658" cy="675409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4234453" y="1510882"/>
            <a:ext cx="7418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 dirty="0" smtClean="0">
                <a:solidFill>
                  <a:srgbClr val="5B9BD5"/>
                </a:solidFill>
              </a:rPr>
              <a:t>Evaluación </a:t>
            </a:r>
            <a:r>
              <a:rPr lang="es-CO" b="1" dirty="0">
                <a:solidFill>
                  <a:srgbClr val="5B9BD5"/>
                </a:solidFill>
              </a:rPr>
              <a:t>de los sistemas de producción actuales y alternativas potenciales </a:t>
            </a:r>
          </a:p>
        </p:txBody>
      </p:sp>
      <p:sp>
        <p:nvSpPr>
          <p:cNvPr id="13" name="Rectángulo 12"/>
          <p:cNvSpPr/>
          <p:nvPr/>
        </p:nvSpPr>
        <p:spPr>
          <a:xfrm>
            <a:off x="3314048" y="1822512"/>
            <a:ext cx="87462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600" b="1" i="1" dirty="0">
                <a:solidFill>
                  <a:prstClr val="black"/>
                </a:solidFill>
              </a:rPr>
              <a:t>Estructura modelada del sistema productivo café-ganadería bajo los diferentes escenarios evaluados</a:t>
            </a:r>
          </a:p>
          <a:p>
            <a:endParaRPr lang="es-CO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="" xmlns:a16="http://schemas.microsoft.com/office/drawing/2014/main" id="{D9D4DCEF-AF73-4802-8DCC-E29EC2C921C1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01065" y="2177775"/>
            <a:ext cx="8298262" cy="4016510"/>
          </a:xfrm>
          <a:prstGeom prst="rect">
            <a:avLst/>
          </a:prstGeom>
        </p:spPr>
      </p:pic>
      <p:sp>
        <p:nvSpPr>
          <p:cNvPr id="11" name="Triángulo rectángulo 10"/>
          <p:cNvSpPr/>
          <p:nvPr/>
        </p:nvSpPr>
        <p:spPr>
          <a:xfrm flipV="1">
            <a:off x="2806216" y="-20387"/>
            <a:ext cx="9385784" cy="1803430"/>
          </a:xfrm>
          <a:prstGeom prst="rtTriangl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Rectángulo 11"/>
          <p:cNvSpPr/>
          <p:nvPr/>
        </p:nvSpPr>
        <p:spPr>
          <a:xfrm>
            <a:off x="2806216" y="-44710"/>
            <a:ext cx="7239827" cy="1384995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Berlin Sans FB Demi" panose="020E0802020502020306" pitchFamily="34" charset="0"/>
                <a:ea typeface="Times New Roman" panose="02020603050405020304" pitchFamily="18" charset="0"/>
              </a:rPr>
              <a:t>INCENTIVO PARA LA RECONVERSIÓN PRODUCTIVA Y SOSTENIBLE </a:t>
            </a:r>
            <a:endParaRPr kumimoji="0" lang="es-CO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25400" dir="5400000" algn="ctr">
                  <a:srgbClr val="6E747A">
                    <a:alpha val="43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Berlin Sans FB Demi" panose="020E0802020502020306" pitchFamily="34" charset="0"/>
                <a:ea typeface="Times New Roman" panose="02020603050405020304" pitchFamily="18" charset="0"/>
              </a:rPr>
              <a:t>EN EL MACIZO COLOMBIANO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25400" dir="5400000" algn="ctr">
                  <a:srgbClr val="6E747A">
                    <a:alpha val="43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742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842486" y="1911320"/>
            <a:ext cx="1647708" cy="1294887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1" y="769250"/>
            <a:ext cx="4203509" cy="6101075"/>
          </a:xfrm>
          <a:prstGeom prst="rtTriangle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30" name="2 Imagen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1666340" y="1911320"/>
            <a:ext cx="1240633" cy="3914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ángulo 9"/>
          <p:cNvSpPr/>
          <p:nvPr/>
        </p:nvSpPr>
        <p:spPr>
          <a:xfrm>
            <a:off x="1153726" y="-61747"/>
            <a:ext cx="6789791" cy="83099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dirty="0">
                <a:ln w="0"/>
                <a:solidFill>
                  <a:srgbClr val="5B9BD5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Resultados</a:t>
            </a: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6182590"/>
            <a:ext cx="4650658" cy="675409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4156533" y="1979191"/>
            <a:ext cx="8891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 dirty="0" smtClean="0">
                <a:solidFill>
                  <a:srgbClr val="5B9BD5"/>
                </a:solidFill>
              </a:rPr>
              <a:t>Estimación </a:t>
            </a:r>
            <a:r>
              <a:rPr lang="es-CO" b="1" dirty="0">
                <a:solidFill>
                  <a:srgbClr val="5B9BD5"/>
                </a:solidFill>
              </a:rPr>
              <a:t>del costo de incentivo por tipología de sistema productivo </a:t>
            </a:r>
          </a:p>
        </p:txBody>
      </p:sp>
      <p:graphicFrame>
        <p:nvGraphicFramePr>
          <p:cNvPr id="8" name="Tabla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82202767"/>
              </p:ext>
            </p:extLst>
          </p:nvPr>
        </p:nvGraphicFramePr>
        <p:xfrm>
          <a:off x="3439195" y="2700284"/>
          <a:ext cx="8201889" cy="2590054"/>
        </p:xfrm>
        <a:graphic>
          <a:graphicData uri="http://schemas.openxmlformats.org/drawingml/2006/table">
            <a:tbl>
              <a:tblPr firstRow="1" firstCol="1" bandRow="1"/>
              <a:tblGrid>
                <a:gridCol w="29920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3785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7198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7556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Tipología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Valor PSA Anual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Valor PSA Mensual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778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Café con ganadería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4.839.347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403.279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778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Ganadería - Granadilla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4.833.953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402.829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778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Café y fríjol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3.229.237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269.103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778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Café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1.283.735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106.978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778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Ganadería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7.622.683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635.224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778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Mora-Granadilla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3.878.004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323.167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778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Café – Panela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4.817.350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401.446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Rectángulo 13"/>
          <p:cNvSpPr/>
          <p:nvPr/>
        </p:nvSpPr>
        <p:spPr>
          <a:xfrm>
            <a:off x="3247713" y="2316157"/>
            <a:ext cx="849181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600" b="1" dirty="0">
                <a:latin typeface="Arial" panose="020B0604020202020204" pitchFamily="34" charset="0"/>
                <a:cs typeface="Arial" panose="020B0604020202020204" pitchFamily="34" charset="0"/>
              </a:rPr>
              <a:t>Estimación valores a pagar en el </a:t>
            </a:r>
            <a:r>
              <a:rPr lang="es-CO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PSA</a:t>
            </a:r>
            <a:r>
              <a:rPr lang="es-CO" sz="1600" b="1" dirty="0">
                <a:latin typeface="Arial" panose="020B0604020202020204" pitchFamily="34" charset="0"/>
                <a:cs typeface="Arial" panose="020B0604020202020204" pitchFamily="34" charset="0"/>
              </a:rPr>
              <a:t> para cada una de las tipologías de productores</a:t>
            </a:r>
          </a:p>
        </p:txBody>
      </p:sp>
      <p:sp>
        <p:nvSpPr>
          <p:cNvPr id="11" name="Triángulo rectángulo 10"/>
          <p:cNvSpPr/>
          <p:nvPr/>
        </p:nvSpPr>
        <p:spPr>
          <a:xfrm flipV="1">
            <a:off x="2806216" y="-20387"/>
            <a:ext cx="9385784" cy="180343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Rectángulo 11"/>
          <p:cNvSpPr/>
          <p:nvPr/>
        </p:nvSpPr>
        <p:spPr>
          <a:xfrm>
            <a:off x="2806216" y="-44710"/>
            <a:ext cx="7239827" cy="1384995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Berlin Sans FB Demi" panose="020E0802020502020306" pitchFamily="34" charset="0"/>
                <a:ea typeface="Times New Roman" panose="02020603050405020304" pitchFamily="18" charset="0"/>
              </a:rPr>
              <a:t>INCENTIVO PARA LA RECONVERSIÓN PRODUCTIVA Y SOSTENIBLE </a:t>
            </a:r>
            <a:endParaRPr kumimoji="0" lang="es-CO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25400" dir="5400000" algn="ctr">
                  <a:srgbClr val="6E747A">
                    <a:alpha val="43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Berlin Sans FB Demi" panose="020E0802020502020306" pitchFamily="34" charset="0"/>
                <a:ea typeface="Times New Roman" panose="02020603050405020304" pitchFamily="18" charset="0"/>
              </a:rPr>
              <a:t>EN EL MACIZO COLOMBIANO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25400" dir="5400000" algn="ctr">
                  <a:srgbClr val="6E747A">
                    <a:alpha val="43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882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842486" y="1911320"/>
            <a:ext cx="1647708" cy="1294887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1" y="769250"/>
            <a:ext cx="4203509" cy="6101075"/>
          </a:xfrm>
          <a:prstGeom prst="rtTriangle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30" name="2 Imagen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1666340" y="1911320"/>
            <a:ext cx="1240633" cy="3914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ángulo 9"/>
          <p:cNvSpPr/>
          <p:nvPr/>
        </p:nvSpPr>
        <p:spPr>
          <a:xfrm>
            <a:off x="1768564" y="464559"/>
            <a:ext cx="6789791" cy="83099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dirty="0">
                <a:ln w="0"/>
                <a:solidFill>
                  <a:srgbClr val="5B9BD5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Pasos a seguir</a:t>
            </a: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6182590"/>
            <a:ext cx="4650658" cy="675409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817D1816-4D00-436D-A3D1-39D648839E63}"/>
              </a:ext>
            </a:extLst>
          </p:cNvPr>
          <p:cNvSpPr txBox="1"/>
          <p:nvPr/>
        </p:nvSpPr>
        <p:spPr>
          <a:xfrm>
            <a:off x="3314048" y="1600247"/>
            <a:ext cx="83699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s-CO" sz="2000" b="1" dirty="0">
                <a:solidFill>
                  <a:prstClr val="black"/>
                </a:solidFill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Concreción voluntades de </a:t>
            </a:r>
            <a:r>
              <a:rPr lang="es-CO" sz="2000" b="1" dirty="0" smtClean="0">
                <a:solidFill>
                  <a:prstClr val="black"/>
                </a:solidFill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financiamiento</a:t>
            </a:r>
          </a:p>
          <a:p>
            <a:pPr marL="342900" indent="-342900" algn="just">
              <a:buFontTx/>
              <a:buChar char="-"/>
            </a:pPr>
            <a:endParaRPr lang="es-CO" sz="2000" b="1" dirty="0">
              <a:solidFill>
                <a:prstClr val="black"/>
              </a:solidFill>
              <a:effectLst>
                <a:glow>
                  <a:srgbClr val="000000"/>
                </a:glow>
                <a:outerShdw sx="0" sy="0">
                  <a:srgbClr val="000000"/>
                </a:outerShdw>
                <a:reflection stA="0" endPos="0" fadeDir="0" sx="0" sy="0"/>
              </a:effectLst>
            </a:endParaRPr>
          </a:p>
          <a:p>
            <a:pPr marL="342900" indent="-342900" algn="just">
              <a:buFontTx/>
              <a:buChar char="-"/>
            </a:pPr>
            <a:r>
              <a:rPr lang="es-CO" sz="2000" b="1" dirty="0">
                <a:solidFill>
                  <a:prstClr val="black"/>
                </a:solidFill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Selección de áreas de </a:t>
            </a:r>
            <a:r>
              <a:rPr lang="es-CO" sz="2000" b="1" dirty="0" smtClean="0">
                <a:solidFill>
                  <a:prstClr val="black"/>
                </a:solidFill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interés</a:t>
            </a:r>
          </a:p>
          <a:p>
            <a:pPr marL="342900" indent="-342900" algn="just">
              <a:buFontTx/>
              <a:buChar char="-"/>
            </a:pPr>
            <a:endParaRPr lang="es-CO" sz="2000" b="1" dirty="0">
              <a:solidFill>
                <a:prstClr val="black"/>
              </a:solidFill>
              <a:effectLst>
                <a:glow>
                  <a:srgbClr val="000000"/>
                </a:glow>
                <a:outerShdw sx="0" sy="0">
                  <a:srgbClr val="000000"/>
                </a:outerShdw>
                <a:reflection stA="0" endPos="0" fadeDir="0" sx="0" sy="0"/>
              </a:effectLst>
            </a:endParaRPr>
          </a:p>
          <a:p>
            <a:pPr marL="342900" indent="-342900" algn="just">
              <a:buFontTx/>
              <a:buChar char="-"/>
            </a:pPr>
            <a:r>
              <a:rPr lang="es-CO" sz="2000" b="1" dirty="0">
                <a:solidFill>
                  <a:prstClr val="black"/>
                </a:solidFill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Trabajo de campo para dimensionar los beneficiarios y el tamaño del </a:t>
            </a:r>
            <a:r>
              <a:rPr lang="es-CO" sz="2000" b="1" dirty="0" smtClean="0">
                <a:solidFill>
                  <a:prstClr val="black"/>
                </a:solidFill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proyecto</a:t>
            </a:r>
          </a:p>
          <a:p>
            <a:pPr marL="342900" indent="-342900" algn="just">
              <a:buFontTx/>
              <a:buChar char="-"/>
            </a:pPr>
            <a:endParaRPr lang="es-CO" sz="2000" b="1" dirty="0">
              <a:solidFill>
                <a:prstClr val="black"/>
              </a:solidFill>
              <a:effectLst>
                <a:glow>
                  <a:srgbClr val="000000"/>
                </a:glow>
                <a:outerShdw sx="0" sy="0">
                  <a:srgbClr val="000000"/>
                </a:outerShdw>
                <a:reflection stA="0" endPos="0" fadeDir="0" sx="0" sy="0"/>
              </a:effectLst>
            </a:endParaRPr>
          </a:p>
          <a:p>
            <a:pPr marL="342900" indent="-342900" algn="just">
              <a:buFontTx/>
              <a:buChar char="-"/>
            </a:pPr>
            <a:r>
              <a:rPr lang="es-CO" sz="2000" b="1" dirty="0">
                <a:solidFill>
                  <a:prstClr val="black"/>
                </a:solidFill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Formulación del </a:t>
            </a:r>
            <a:r>
              <a:rPr lang="es-CO" sz="2000" b="1" dirty="0" smtClean="0">
                <a:solidFill>
                  <a:prstClr val="black"/>
                </a:solidFill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proyecto</a:t>
            </a:r>
          </a:p>
          <a:p>
            <a:pPr marL="342900" indent="-342900" algn="just">
              <a:buFontTx/>
              <a:buChar char="-"/>
            </a:pPr>
            <a:endParaRPr lang="es-CO" sz="2000" b="1" dirty="0">
              <a:solidFill>
                <a:prstClr val="black"/>
              </a:solidFill>
              <a:effectLst>
                <a:glow>
                  <a:srgbClr val="000000"/>
                </a:glow>
                <a:outerShdw sx="0" sy="0">
                  <a:srgbClr val="000000"/>
                </a:outerShdw>
                <a:reflection stA="0" endPos="0" fadeDir="0" sx="0" sy="0"/>
              </a:effectLst>
            </a:endParaRPr>
          </a:p>
          <a:p>
            <a:pPr marL="342900" indent="-342900" algn="just">
              <a:buFontTx/>
              <a:buChar char="-"/>
            </a:pPr>
            <a:r>
              <a:rPr lang="es-CO" sz="2000" b="1" dirty="0">
                <a:solidFill>
                  <a:prstClr val="black"/>
                </a:solidFill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Gestión de recursos de </a:t>
            </a:r>
            <a:r>
              <a:rPr lang="es-CO" sz="2000" b="1" dirty="0" smtClean="0">
                <a:solidFill>
                  <a:prstClr val="black"/>
                </a:solidFill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financiamiento</a:t>
            </a:r>
          </a:p>
          <a:p>
            <a:pPr marL="342900" indent="-342900" algn="just">
              <a:buFontTx/>
              <a:buChar char="-"/>
            </a:pPr>
            <a:endParaRPr lang="es-CO" sz="2000" b="1" dirty="0">
              <a:solidFill>
                <a:prstClr val="black"/>
              </a:solidFill>
              <a:effectLst>
                <a:glow>
                  <a:srgbClr val="000000"/>
                </a:glow>
                <a:outerShdw sx="0" sy="0">
                  <a:srgbClr val="000000"/>
                </a:outerShdw>
                <a:reflection stA="0" endPos="0" fadeDir="0" sx="0" sy="0"/>
              </a:effectLst>
            </a:endParaRPr>
          </a:p>
          <a:p>
            <a:pPr marL="342900" indent="-342900" algn="just">
              <a:buFontTx/>
              <a:buChar char="-"/>
            </a:pPr>
            <a:r>
              <a:rPr lang="es-CO" sz="2000" b="1" dirty="0">
                <a:solidFill>
                  <a:prstClr val="black"/>
                </a:solidFill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Implementación</a:t>
            </a:r>
            <a:endParaRPr lang="es-CO" sz="20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5511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2325328" y="0"/>
            <a:ext cx="9866671" cy="68703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842486" y="1911320"/>
            <a:ext cx="1647708" cy="129488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27297"/>
            <a:ext cx="2806216" cy="2036619"/>
          </a:xfrm>
          <a:prstGeom prst="rect">
            <a:avLst/>
          </a:prstGeom>
        </p:spPr>
      </p:pic>
      <p:pic>
        <p:nvPicPr>
          <p:cNvPr id="30" name="2 Imagen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1666340" y="1911320"/>
            <a:ext cx="1240633" cy="3914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CuadroTexto 12"/>
          <p:cNvSpPr txBox="1"/>
          <p:nvPr/>
        </p:nvSpPr>
        <p:spPr>
          <a:xfrm>
            <a:off x="4144198" y="4405608"/>
            <a:ext cx="4987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prstClr val="white"/>
                </a:solidFill>
              </a:rPr>
              <a:t>$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62857" y="1911320"/>
            <a:ext cx="7906083" cy="4821381"/>
          </a:xfrm>
          <a:prstGeom prst="rect">
            <a:avLst/>
          </a:prstGeom>
        </p:spPr>
      </p:pic>
      <p:sp>
        <p:nvSpPr>
          <p:cNvPr id="9" name="Rectángulo 8"/>
          <p:cNvSpPr/>
          <p:nvPr/>
        </p:nvSpPr>
        <p:spPr>
          <a:xfrm>
            <a:off x="2985252" y="2812597"/>
            <a:ext cx="3059576" cy="107721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Ha/ Dpto: </a:t>
            </a:r>
            <a:r>
              <a:rPr lang="es-CO" sz="1600" dirty="0" smtClean="0">
                <a:solidFill>
                  <a:schemeClr val="bg1"/>
                </a:solidFill>
              </a:rPr>
              <a:t>1000 Ha </a:t>
            </a:r>
          </a:p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Total  Macizo</a:t>
            </a:r>
            <a:r>
              <a:rPr lang="es-CO" sz="1600" dirty="0" smtClean="0">
                <a:solidFill>
                  <a:schemeClr val="bg1"/>
                </a:solidFill>
              </a:rPr>
              <a:t>:  7.000 	Ha</a:t>
            </a:r>
          </a:p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Costo Reconversión</a:t>
            </a:r>
            <a:r>
              <a:rPr lang="es-CO" sz="1600" dirty="0" smtClean="0">
                <a:solidFill>
                  <a:schemeClr val="bg1"/>
                </a:solidFill>
              </a:rPr>
              <a:t>: $ 4,5 </a:t>
            </a:r>
            <a:r>
              <a:rPr lang="es-CO" sz="1600" dirty="0" err="1" smtClean="0">
                <a:solidFill>
                  <a:schemeClr val="bg1"/>
                </a:solidFill>
              </a:rPr>
              <a:t>Mill</a:t>
            </a:r>
            <a:r>
              <a:rPr lang="es-CO" sz="1600" dirty="0" smtClean="0">
                <a:solidFill>
                  <a:schemeClr val="bg1"/>
                </a:solidFill>
              </a:rPr>
              <a:t>/Ha</a:t>
            </a:r>
          </a:p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Valor Total: </a:t>
            </a:r>
            <a:r>
              <a:rPr lang="es-CO" sz="1600" dirty="0" smtClean="0">
                <a:solidFill>
                  <a:schemeClr val="bg1"/>
                </a:solidFill>
              </a:rPr>
              <a:t>$ 39,5 Millones </a:t>
            </a:r>
          </a:p>
        </p:txBody>
      </p:sp>
      <p:sp>
        <p:nvSpPr>
          <p:cNvPr id="16" name="Rectángulo 15"/>
          <p:cNvSpPr/>
          <p:nvPr/>
        </p:nvSpPr>
        <p:spPr>
          <a:xfrm>
            <a:off x="5715856" y="1032245"/>
            <a:ext cx="3215289" cy="1077218"/>
          </a:xfrm>
          <a:prstGeom prst="rect">
            <a:avLst/>
          </a:prstGeom>
          <a:solidFill>
            <a:schemeClr val="accent6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Ha/ Dpto: </a:t>
            </a:r>
            <a:r>
              <a:rPr lang="es-CO" sz="1600" dirty="0" smtClean="0">
                <a:solidFill>
                  <a:schemeClr val="bg1"/>
                </a:solidFill>
              </a:rPr>
              <a:t>2500 Ha </a:t>
            </a:r>
          </a:p>
          <a:p>
            <a:pPr algn="ctr"/>
            <a:r>
              <a:rPr lang="es-CO" sz="1600" dirty="0" smtClean="0">
                <a:solidFill>
                  <a:schemeClr val="bg1"/>
                </a:solidFill>
              </a:rPr>
              <a:t>Total  Macizo:  17.500 Ha</a:t>
            </a:r>
          </a:p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Costo Reconversión</a:t>
            </a:r>
            <a:r>
              <a:rPr lang="es-CO" sz="1600" dirty="0" smtClean="0">
                <a:solidFill>
                  <a:schemeClr val="bg1"/>
                </a:solidFill>
              </a:rPr>
              <a:t>: $ 4,5 </a:t>
            </a:r>
            <a:r>
              <a:rPr lang="es-CO" sz="1600" dirty="0" err="1" smtClean="0">
                <a:solidFill>
                  <a:schemeClr val="bg1"/>
                </a:solidFill>
              </a:rPr>
              <a:t>Mill</a:t>
            </a:r>
            <a:r>
              <a:rPr lang="es-CO" sz="1600" dirty="0" smtClean="0">
                <a:solidFill>
                  <a:schemeClr val="bg1"/>
                </a:solidFill>
              </a:rPr>
              <a:t>/Ha</a:t>
            </a:r>
          </a:p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Valor Total: </a:t>
            </a:r>
            <a:r>
              <a:rPr lang="es-CO" sz="1600" dirty="0" smtClean="0">
                <a:solidFill>
                  <a:schemeClr val="bg1"/>
                </a:solidFill>
              </a:rPr>
              <a:t>$ 98,4 Millones </a:t>
            </a:r>
          </a:p>
        </p:txBody>
      </p:sp>
      <p:sp>
        <p:nvSpPr>
          <p:cNvPr id="17" name="Rectángulo 16"/>
          <p:cNvSpPr/>
          <p:nvPr/>
        </p:nvSpPr>
        <p:spPr>
          <a:xfrm>
            <a:off x="8759300" y="2786113"/>
            <a:ext cx="3188907" cy="1077218"/>
          </a:xfrm>
          <a:prstGeom prst="rect">
            <a:avLst/>
          </a:prstGeom>
          <a:solidFill>
            <a:schemeClr val="accent2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Ha/ Dpto: </a:t>
            </a:r>
            <a:r>
              <a:rPr lang="es-CO" sz="1600" dirty="0" smtClean="0">
                <a:solidFill>
                  <a:schemeClr val="bg1"/>
                </a:solidFill>
              </a:rPr>
              <a:t>5.000 Ha </a:t>
            </a:r>
          </a:p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Total  Macizo</a:t>
            </a:r>
            <a:r>
              <a:rPr lang="es-CO" sz="1600" dirty="0" smtClean="0">
                <a:solidFill>
                  <a:schemeClr val="bg1"/>
                </a:solidFill>
              </a:rPr>
              <a:t>:  35.000	Ha</a:t>
            </a:r>
          </a:p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Costo Reconversión</a:t>
            </a:r>
            <a:r>
              <a:rPr lang="es-CO" sz="1600" dirty="0" smtClean="0">
                <a:solidFill>
                  <a:schemeClr val="bg1"/>
                </a:solidFill>
              </a:rPr>
              <a:t>: $ 4,5 </a:t>
            </a:r>
            <a:r>
              <a:rPr lang="es-CO" sz="1600" dirty="0" err="1" smtClean="0">
                <a:solidFill>
                  <a:schemeClr val="bg1"/>
                </a:solidFill>
              </a:rPr>
              <a:t>Mill</a:t>
            </a:r>
            <a:r>
              <a:rPr lang="es-CO" sz="1600" dirty="0" smtClean="0">
                <a:solidFill>
                  <a:schemeClr val="bg1"/>
                </a:solidFill>
              </a:rPr>
              <a:t>/Ha</a:t>
            </a:r>
          </a:p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Valor Total: </a:t>
            </a:r>
            <a:r>
              <a:rPr lang="es-CO" sz="1600" dirty="0" smtClean="0">
                <a:solidFill>
                  <a:schemeClr val="bg1"/>
                </a:solidFill>
              </a:rPr>
              <a:t>$ 196,8 Millones 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1" y="769250"/>
            <a:ext cx="4203509" cy="6101075"/>
          </a:xfrm>
          <a:prstGeom prst="rtTriangle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6182590"/>
            <a:ext cx="4650658" cy="675409"/>
          </a:xfrm>
          <a:prstGeom prst="rect">
            <a:avLst/>
          </a:prstGeom>
        </p:spPr>
      </p:pic>
      <p:sp>
        <p:nvSpPr>
          <p:cNvPr id="18" name="Rectángulo 17"/>
          <p:cNvSpPr/>
          <p:nvPr/>
        </p:nvSpPr>
        <p:spPr>
          <a:xfrm>
            <a:off x="3863767" y="-22384"/>
            <a:ext cx="6789791" cy="83099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dirty="0" smtClean="0">
                <a:ln w="0"/>
                <a:solidFill>
                  <a:srgbClr val="5B9BD5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ALCANCE PSA</a:t>
            </a:r>
            <a:endParaRPr lang="es-ES" sz="4800" dirty="0">
              <a:ln w="0"/>
              <a:solidFill>
                <a:srgbClr val="5B9BD5"/>
              </a:solidFill>
              <a:effectLst>
                <a:glow rad="228600">
                  <a:srgbClr val="FFC000">
                    <a:satMod val="175000"/>
                    <a:alpha val="40000"/>
                  </a:srgb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4308288" y="1729264"/>
            <a:ext cx="1332293" cy="107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0" name="Rectángulo 19"/>
          <p:cNvSpPr/>
          <p:nvPr/>
        </p:nvSpPr>
        <p:spPr>
          <a:xfrm>
            <a:off x="9081694" y="1786022"/>
            <a:ext cx="1332293" cy="933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="" xmlns:p14="http://schemas.microsoft.com/office/powerpoint/2010/main" val="325570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2325328" y="-27297"/>
            <a:ext cx="9866671" cy="689762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3" cstate="print"/>
          <a:srcRect t="5364"/>
          <a:stretch/>
        </p:blipFill>
        <p:spPr>
          <a:xfrm>
            <a:off x="3204097" y="37462"/>
            <a:ext cx="7344853" cy="6865988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842486" y="1911320"/>
            <a:ext cx="1647708" cy="129488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27297"/>
            <a:ext cx="2806216" cy="2036619"/>
          </a:xfrm>
          <a:prstGeom prst="rect">
            <a:avLst/>
          </a:prstGeom>
        </p:spPr>
      </p:pic>
      <p:pic>
        <p:nvPicPr>
          <p:cNvPr id="30" name="2 Imagen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1666340" y="1911320"/>
            <a:ext cx="1240633" cy="3914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1" y="769250"/>
            <a:ext cx="4203509" cy="6101075"/>
          </a:xfrm>
          <a:prstGeom prst="rtTriangle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6182590"/>
            <a:ext cx="4650658" cy="675409"/>
          </a:xfrm>
          <a:prstGeom prst="rect">
            <a:avLst/>
          </a:prstGeom>
        </p:spPr>
      </p:pic>
      <p:sp>
        <p:nvSpPr>
          <p:cNvPr id="11" name="Elipse 10"/>
          <p:cNvSpPr/>
          <p:nvPr/>
        </p:nvSpPr>
        <p:spPr>
          <a:xfrm>
            <a:off x="3859782" y="2707631"/>
            <a:ext cx="1766240" cy="150462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Fuentes Potenciales</a:t>
            </a:r>
          </a:p>
        </p:txBody>
      </p:sp>
      <p:sp>
        <p:nvSpPr>
          <p:cNvPr id="14" name="CuadroTexto 13"/>
          <p:cNvSpPr txBox="1"/>
          <p:nvPr/>
        </p:nvSpPr>
        <p:spPr>
          <a:xfrm>
            <a:off x="8772453" y="2389167"/>
            <a:ext cx="3493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 SISTEMA GENERAL DE REGALÍAS </a:t>
            </a:r>
            <a:endParaRPr lang="es-CO" dirty="0"/>
          </a:p>
        </p:txBody>
      </p:sp>
      <p:sp>
        <p:nvSpPr>
          <p:cNvPr id="21" name="CuadroTexto 20"/>
          <p:cNvSpPr txBox="1"/>
          <p:nvPr/>
        </p:nvSpPr>
        <p:spPr>
          <a:xfrm>
            <a:off x="8906646" y="493425"/>
            <a:ext cx="3493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FONAM  </a:t>
            </a:r>
          </a:p>
        </p:txBody>
      </p:sp>
      <p:sp>
        <p:nvSpPr>
          <p:cNvPr id="22" name="CuadroTexto 21"/>
          <p:cNvSpPr txBox="1"/>
          <p:nvPr/>
        </p:nvSpPr>
        <p:spPr>
          <a:xfrm>
            <a:off x="8814774" y="5641369"/>
            <a:ext cx="3493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 IMPUESTO AL CARBONO</a:t>
            </a:r>
            <a:endParaRPr lang="es-CO" dirty="0"/>
          </a:p>
        </p:txBody>
      </p:sp>
      <p:sp>
        <p:nvSpPr>
          <p:cNvPr id="23" name="CuadroTexto 22"/>
          <p:cNvSpPr txBox="1"/>
          <p:nvPr/>
        </p:nvSpPr>
        <p:spPr>
          <a:xfrm>
            <a:off x="8846734" y="4254749"/>
            <a:ext cx="3493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MIN. AGRICULTURA</a:t>
            </a:r>
            <a:endParaRPr lang="es-CO" dirty="0"/>
          </a:p>
        </p:txBody>
      </p:sp>
      <p:sp>
        <p:nvSpPr>
          <p:cNvPr id="24" name="Rectángulo 23"/>
          <p:cNvSpPr/>
          <p:nvPr/>
        </p:nvSpPr>
        <p:spPr>
          <a:xfrm>
            <a:off x="486542" y="93316"/>
            <a:ext cx="8328232" cy="584775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200" dirty="0" smtClean="0">
                <a:ln w="0"/>
                <a:solidFill>
                  <a:srgbClr val="5B9BD5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FINANCIAMIENTO</a:t>
            </a:r>
            <a:endParaRPr lang="es-ES" sz="3200" dirty="0">
              <a:ln w="0"/>
              <a:solidFill>
                <a:srgbClr val="5B9BD5"/>
              </a:solidFill>
              <a:effectLst>
                <a:glow rad="228600">
                  <a:srgbClr val="FFC000">
                    <a:satMod val="175000"/>
                    <a:alpha val="40000"/>
                  </a:srgb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25" name="CuadroTexto 24"/>
          <p:cNvSpPr txBox="1"/>
          <p:nvPr/>
        </p:nvSpPr>
        <p:spPr>
          <a:xfrm>
            <a:off x="8906646" y="892917"/>
            <a:ext cx="3493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FONDO COLOMBIA SOSTENIBLE </a:t>
            </a:r>
            <a:endParaRPr lang="es-CO" dirty="0"/>
          </a:p>
        </p:txBody>
      </p:sp>
    </p:spTree>
    <p:extLst>
      <p:ext uri="{BB962C8B-B14F-4D97-AF65-F5344CB8AC3E}">
        <p14:creationId xmlns="" xmlns:p14="http://schemas.microsoft.com/office/powerpoint/2010/main" val="81152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ángulo 5"/>
          <p:cNvSpPr/>
          <p:nvPr/>
        </p:nvSpPr>
        <p:spPr>
          <a:xfrm>
            <a:off x="2325328" y="-39624"/>
            <a:ext cx="9866671" cy="689762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0"/>
            <a:ext cx="2325328" cy="2009322"/>
          </a:xfrm>
          <a:prstGeom prst="rect">
            <a:avLst/>
          </a:prstGeom>
        </p:spPr>
      </p:pic>
      <p:pic>
        <p:nvPicPr>
          <p:cNvPr id="18" name="Imagen 17"/>
          <p:cNvPicPr>
            <a:picLocks noChangeAspect="1"/>
          </p:cNvPicPr>
          <p:nvPr/>
        </p:nvPicPr>
        <p:blipFill rotWithShape="1">
          <a:blip r:embed="rId4" cstate="print"/>
          <a:srcRect l="9292" b="1377"/>
          <a:stretch/>
        </p:blipFill>
        <p:spPr>
          <a:xfrm>
            <a:off x="2325328" y="1599255"/>
            <a:ext cx="3940849" cy="4253914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 rotWithShape="1">
          <a:blip r:embed="rId5" cstate="print"/>
          <a:srcRect l="9553" t="2113" r="8718" b="2771"/>
          <a:stretch/>
        </p:blipFill>
        <p:spPr>
          <a:xfrm>
            <a:off x="5831913" y="1653482"/>
            <a:ext cx="3627276" cy="4145459"/>
          </a:xfrm>
          <a:prstGeom prst="rect">
            <a:avLst/>
          </a:prstGeom>
        </p:spPr>
      </p:pic>
      <p:pic>
        <p:nvPicPr>
          <p:cNvPr id="19" name="Imagen 1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260030" y="2582563"/>
            <a:ext cx="2931969" cy="2026508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39691" y="2021649"/>
            <a:ext cx="2169010" cy="1704563"/>
          </a:xfrm>
          <a:prstGeom prst="rect">
            <a:avLst/>
          </a:prstGeom>
        </p:spPr>
      </p:pic>
      <p:pic>
        <p:nvPicPr>
          <p:cNvPr id="30" name="2 Imagen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1223729" y="1898992"/>
            <a:ext cx="1179399" cy="4271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1" y="1780782"/>
            <a:ext cx="3506585" cy="5089543"/>
          </a:xfrm>
          <a:prstGeom prst="rtTriangle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6182590"/>
            <a:ext cx="4650658" cy="675409"/>
          </a:xfrm>
          <a:prstGeom prst="rect">
            <a:avLst/>
          </a:prstGeom>
        </p:spPr>
      </p:pic>
      <p:cxnSp>
        <p:nvCxnSpPr>
          <p:cNvPr id="23" name="Conector recto de flecha 22"/>
          <p:cNvCxnSpPr/>
          <p:nvPr/>
        </p:nvCxnSpPr>
        <p:spPr>
          <a:xfrm flipH="1">
            <a:off x="5831913" y="0"/>
            <a:ext cx="42473" cy="68703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cto de flecha 24"/>
          <p:cNvCxnSpPr/>
          <p:nvPr/>
        </p:nvCxnSpPr>
        <p:spPr>
          <a:xfrm flipH="1">
            <a:off x="9459189" y="0"/>
            <a:ext cx="42473" cy="68703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ángulo 25"/>
          <p:cNvSpPr/>
          <p:nvPr/>
        </p:nvSpPr>
        <p:spPr>
          <a:xfrm>
            <a:off x="3666059" y="-102187"/>
            <a:ext cx="8328232" cy="83099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dirty="0" smtClean="0">
                <a:ln w="0"/>
                <a:solidFill>
                  <a:srgbClr val="5B9BD5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ESTRUCTURA OPERATIVA</a:t>
            </a:r>
            <a:endParaRPr lang="es-ES" sz="4800" dirty="0">
              <a:ln w="0"/>
              <a:solidFill>
                <a:srgbClr val="5B9BD5"/>
              </a:solidFill>
              <a:effectLst>
                <a:glow rad="228600">
                  <a:srgbClr val="FFC000">
                    <a:satMod val="175000"/>
                    <a:alpha val="40000"/>
                  </a:srgb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="" xmlns:a16="http://schemas.microsoft.com/office/drawing/2014/main" id="{817D1816-4D00-436D-A3D1-39D648839E63}"/>
              </a:ext>
            </a:extLst>
          </p:cNvPr>
          <p:cNvSpPr txBox="1"/>
          <p:nvPr/>
        </p:nvSpPr>
        <p:spPr>
          <a:xfrm>
            <a:off x="3426927" y="1022577"/>
            <a:ext cx="14144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000" b="1" dirty="0" smtClean="0">
                <a:solidFill>
                  <a:prstClr val="black"/>
                </a:solidFill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Escenario 1 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="" xmlns:a16="http://schemas.microsoft.com/office/drawing/2014/main" id="{817D1816-4D00-436D-A3D1-39D648839E63}"/>
              </a:ext>
            </a:extLst>
          </p:cNvPr>
          <p:cNvSpPr txBox="1"/>
          <p:nvPr/>
        </p:nvSpPr>
        <p:spPr>
          <a:xfrm>
            <a:off x="7122971" y="1053401"/>
            <a:ext cx="14144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000" b="1" dirty="0" smtClean="0">
                <a:solidFill>
                  <a:prstClr val="black"/>
                </a:solidFill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Escenario 2 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="" xmlns:a16="http://schemas.microsoft.com/office/drawing/2014/main" id="{817D1816-4D00-436D-A3D1-39D648839E63}"/>
              </a:ext>
            </a:extLst>
          </p:cNvPr>
          <p:cNvSpPr txBox="1"/>
          <p:nvPr/>
        </p:nvSpPr>
        <p:spPr>
          <a:xfrm>
            <a:off x="10262045" y="1003452"/>
            <a:ext cx="14144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000" b="1" dirty="0" smtClean="0">
                <a:solidFill>
                  <a:prstClr val="black"/>
                </a:solidFill>
                <a:effectLst>
                  <a:glow>
                    <a:srgbClr val="000000"/>
                  </a:glow>
                  <a:outerShdw sx="0" sy="0">
                    <a:srgbClr val="000000"/>
                  </a:outerShdw>
                  <a:reflection stA="0" endPos="0" fadeDir="0" sx="0" sy="0"/>
                </a:effectLst>
              </a:rPr>
              <a:t>Escenario 3 </a:t>
            </a:r>
          </a:p>
        </p:txBody>
      </p:sp>
    </p:spTree>
    <p:extLst>
      <p:ext uri="{BB962C8B-B14F-4D97-AF65-F5344CB8AC3E}">
        <p14:creationId xmlns="" xmlns:p14="http://schemas.microsoft.com/office/powerpoint/2010/main" val="277796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2806216" y="1"/>
            <a:ext cx="1647708" cy="129488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0" t="-167" r="573" b="34670"/>
          <a:stretch/>
        </p:blipFill>
        <p:spPr>
          <a:xfrm>
            <a:off x="880182" y="0"/>
            <a:ext cx="6587418" cy="2901425"/>
          </a:xfrm>
          <a:prstGeom prst="diagStripe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0" y="769250"/>
            <a:ext cx="4738255" cy="6101075"/>
          </a:xfrm>
          <a:prstGeom prst="rtTriangle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5826034"/>
            <a:ext cx="7467600" cy="1031966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969696" y="596996"/>
            <a:ext cx="5213140" cy="5124876"/>
          </a:xfrm>
          <a:prstGeom prst="rect">
            <a:avLst/>
          </a:prstGeom>
        </p:spPr>
      </p:pic>
      <p:sp>
        <p:nvSpPr>
          <p:cNvPr id="10" name="38 Rectángulo"/>
          <p:cNvSpPr/>
          <p:nvPr/>
        </p:nvSpPr>
        <p:spPr>
          <a:xfrm>
            <a:off x="2131682" y="2557143"/>
            <a:ext cx="464448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6600" b="1" dirty="0" smtClean="0">
                <a:ln w="31550" cmpd="sng">
                  <a:gradFill>
                    <a:gsLst>
                      <a:gs pos="25000">
                        <a:srgbClr val="5B9BD5">
                          <a:shade val="25000"/>
                          <a:satMod val="190000"/>
                        </a:srgbClr>
                      </a:gs>
                      <a:gs pos="80000">
                        <a:srgbClr val="5B9BD5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 panose="020B0806030902050204" pitchFamily="34" charset="0"/>
              </a:rPr>
              <a:t>GRACIAS..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7362760" y="5536849"/>
            <a:ext cx="4733445" cy="13211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2836" y="6342017"/>
            <a:ext cx="820524" cy="31523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8005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2 Imagen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-1" y="0"/>
            <a:ext cx="1179871" cy="67748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038850"/>
            <a:ext cx="7467600" cy="819150"/>
          </a:xfrm>
          <a:prstGeom prst="rect">
            <a:avLst/>
          </a:prstGeom>
        </p:spPr>
      </p:pic>
      <p:pic>
        <p:nvPicPr>
          <p:cNvPr id="17" name="Imagen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0985" y="0"/>
            <a:ext cx="5299364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851" y="1302057"/>
            <a:ext cx="3371493" cy="436310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Rectángulo 11"/>
          <p:cNvSpPr/>
          <p:nvPr/>
        </p:nvSpPr>
        <p:spPr>
          <a:xfrm>
            <a:off x="1853316" y="92329"/>
            <a:ext cx="3760966" cy="646331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600" dirty="0" smtClean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Área Priorizadas </a:t>
            </a:r>
          </a:p>
        </p:txBody>
      </p:sp>
      <p:sp>
        <p:nvSpPr>
          <p:cNvPr id="19" name="CuadroTexto 18"/>
          <p:cNvSpPr txBox="1"/>
          <p:nvPr/>
        </p:nvSpPr>
        <p:spPr>
          <a:xfrm>
            <a:off x="7693311" y="1912349"/>
            <a:ext cx="16072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dirty="0" smtClean="0"/>
              <a:t>(1.084.051 Ha)</a:t>
            </a:r>
          </a:p>
        </p:txBody>
      </p:sp>
      <p:sp>
        <p:nvSpPr>
          <p:cNvPr id="26" name="CuadroTexto 25"/>
          <p:cNvSpPr txBox="1"/>
          <p:nvPr/>
        </p:nvSpPr>
        <p:spPr>
          <a:xfrm>
            <a:off x="8361678" y="2456213"/>
            <a:ext cx="18383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dirty="0" smtClean="0"/>
              <a:t>(1.669.231 Ha)</a:t>
            </a:r>
          </a:p>
        </p:txBody>
      </p:sp>
      <p:sp>
        <p:nvSpPr>
          <p:cNvPr id="27" name="CuadroTexto 26"/>
          <p:cNvSpPr txBox="1"/>
          <p:nvPr/>
        </p:nvSpPr>
        <p:spPr>
          <a:xfrm>
            <a:off x="7661658" y="2100320"/>
            <a:ext cx="16072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dirty="0" smtClean="0"/>
              <a:t> (1.073.988 </a:t>
            </a:r>
            <a:r>
              <a:rPr lang="es-CO" sz="1000" dirty="0"/>
              <a:t>Ha</a:t>
            </a:r>
            <a:r>
              <a:rPr lang="es-CO" sz="1000" dirty="0" smtClean="0"/>
              <a:t>)</a:t>
            </a:r>
          </a:p>
        </p:txBody>
      </p:sp>
      <p:sp>
        <p:nvSpPr>
          <p:cNvPr id="28" name="CuadroTexto 27"/>
          <p:cNvSpPr txBox="1"/>
          <p:nvPr/>
        </p:nvSpPr>
        <p:spPr>
          <a:xfrm>
            <a:off x="7693311" y="2275761"/>
            <a:ext cx="160727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00" dirty="0" smtClean="0"/>
              <a:t> (656.157 </a:t>
            </a:r>
            <a:r>
              <a:rPr lang="es-CO" sz="1000" dirty="0"/>
              <a:t>Ha</a:t>
            </a:r>
            <a:r>
              <a:rPr lang="es-CO" sz="1000" dirty="0" smtClean="0"/>
              <a:t>)</a:t>
            </a:r>
          </a:p>
        </p:txBody>
      </p:sp>
      <p:cxnSp>
        <p:nvCxnSpPr>
          <p:cNvPr id="34" name="Conector recto de flecha 33"/>
          <p:cNvCxnSpPr/>
          <p:nvPr/>
        </p:nvCxnSpPr>
        <p:spPr>
          <a:xfrm>
            <a:off x="5351318" y="5665166"/>
            <a:ext cx="1509667" cy="11928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Conector recto de flecha 35"/>
          <p:cNvCxnSpPr/>
          <p:nvPr/>
        </p:nvCxnSpPr>
        <p:spPr>
          <a:xfrm flipV="1">
            <a:off x="5440495" y="0"/>
            <a:ext cx="1401526" cy="13478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Elipse 3"/>
          <p:cNvSpPr/>
          <p:nvPr/>
        </p:nvSpPr>
        <p:spPr>
          <a:xfrm rot="19808464">
            <a:off x="8823044" y="1005031"/>
            <a:ext cx="2251945" cy="9470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Elipse 6"/>
          <p:cNvSpPr/>
          <p:nvPr/>
        </p:nvSpPr>
        <p:spPr>
          <a:xfrm rot="1902902">
            <a:off x="7989993" y="2681744"/>
            <a:ext cx="1233523" cy="323659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CuadroTexto 12"/>
          <p:cNvSpPr txBox="1"/>
          <p:nvPr/>
        </p:nvSpPr>
        <p:spPr>
          <a:xfrm>
            <a:off x="7627155" y="3328734"/>
            <a:ext cx="752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>
                <a:solidFill>
                  <a:srgbClr val="9900CC"/>
                </a:solidFill>
              </a:rPr>
              <a:t>22%</a:t>
            </a:r>
            <a:endParaRPr lang="es-CO" b="1" dirty="0">
              <a:solidFill>
                <a:srgbClr val="9900CC"/>
              </a:solidFill>
            </a:endParaRPr>
          </a:p>
        </p:txBody>
      </p:sp>
      <p:sp>
        <p:nvSpPr>
          <p:cNvPr id="25" name="CuadroTexto 24"/>
          <p:cNvSpPr txBox="1"/>
          <p:nvPr/>
        </p:nvSpPr>
        <p:spPr>
          <a:xfrm>
            <a:off x="10723451" y="2799130"/>
            <a:ext cx="752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22%</a:t>
            </a:r>
            <a:endParaRPr lang="es-CO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8625541" y="1128402"/>
            <a:ext cx="752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/>
              <a:t>13%</a:t>
            </a:r>
            <a:endParaRPr lang="es-CO" b="1" dirty="0"/>
          </a:p>
        </p:txBody>
      </p:sp>
      <p:sp>
        <p:nvSpPr>
          <p:cNvPr id="30" name="Elipse 29"/>
          <p:cNvSpPr/>
          <p:nvPr/>
        </p:nvSpPr>
        <p:spPr>
          <a:xfrm rot="19502309">
            <a:off x="2944454" y="1891580"/>
            <a:ext cx="1439660" cy="620082"/>
          </a:xfrm>
          <a:prstGeom prst="ellipse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1" name="Elipse 30"/>
          <p:cNvSpPr/>
          <p:nvPr/>
        </p:nvSpPr>
        <p:spPr>
          <a:xfrm rot="1902902">
            <a:off x="2496612" y="3251829"/>
            <a:ext cx="719356" cy="1677981"/>
          </a:xfrm>
          <a:prstGeom prst="ellipse">
            <a:avLst/>
          </a:prstGeom>
          <a:noFill/>
          <a:ln>
            <a:solidFill>
              <a:srgbClr val="99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3" name="Elipse 32"/>
          <p:cNvSpPr/>
          <p:nvPr/>
        </p:nvSpPr>
        <p:spPr>
          <a:xfrm rot="1610130">
            <a:off x="3423656" y="3129094"/>
            <a:ext cx="738491" cy="1297183"/>
          </a:xfrm>
          <a:prstGeom prst="ellipse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5" name="CuadroTexto 34"/>
          <p:cNvSpPr txBox="1"/>
          <p:nvPr/>
        </p:nvSpPr>
        <p:spPr>
          <a:xfrm>
            <a:off x="2336032" y="3298945"/>
            <a:ext cx="752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>
                <a:solidFill>
                  <a:srgbClr val="9900CC"/>
                </a:solidFill>
              </a:rPr>
              <a:t>30%</a:t>
            </a:r>
            <a:endParaRPr lang="es-CO" b="1" dirty="0">
              <a:solidFill>
                <a:srgbClr val="9900CC"/>
              </a:solidFill>
            </a:endParaRPr>
          </a:p>
        </p:txBody>
      </p:sp>
      <p:sp>
        <p:nvSpPr>
          <p:cNvPr id="37" name="CuadroTexto 36"/>
          <p:cNvSpPr txBox="1"/>
          <p:nvPr/>
        </p:nvSpPr>
        <p:spPr>
          <a:xfrm>
            <a:off x="4211993" y="3465951"/>
            <a:ext cx="752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22%</a:t>
            </a:r>
            <a:endParaRPr lang="es-CO" b="1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CuadroTexto 37"/>
          <p:cNvSpPr txBox="1"/>
          <p:nvPr/>
        </p:nvSpPr>
        <p:spPr>
          <a:xfrm>
            <a:off x="2798339" y="2006048"/>
            <a:ext cx="7522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 smtClean="0"/>
              <a:t>18%</a:t>
            </a:r>
            <a:endParaRPr lang="es-CO" b="1" dirty="0"/>
          </a:p>
        </p:txBody>
      </p:sp>
      <p:sp>
        <p:nvSpPr>
          <p:cNvPr id="11" name="Elipse 10"/>
          <p:cNvSpPr/>
          <p:nvPr/>
        </p:nvSpPr>
        <p:spPr>
          <a:xfrm rot="1610130">
            <a:off x="9325858" y="2416593"/>
            <a:ext cx="1337901" cy="22499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tx1"/>
                </a:solidFill>
              </a:ln>
              <a:noFill/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2971800" y="914400"/>
            <a:ext cx="2294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1: 100.000 UPRA</a:t>
            </a:r>
            <a:endParaRPr lang="es-CO" dirty="0"/>
          </a:p>
        </p:txBody>
      </p:sp>
      <p:sp>
        <p:nvSpPr>
          <p:cNvPr id="39" name="38 CuadroTexto"/>
          <p:cNvSpPr txBox="1"/>
          <p:nvPr/>
        </p:nvSpPr>
        <p:spPr>
          <a:xfrm>
            <a:off x="9699171" y="5494564"/>
            <a:ext cx="188595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 smtClean="0"/>
              <a:t> </a:t>
            </a:r>
            <a:r>
              <a:rPr lang="es-CO" sz="1400" dirty="0" smtClean="0"/>
              <a:t>Nariño - 18 </a:t>
            </a:r>
            <a:r>
              <a:rPr lang="es-CO" sz="1400" dirty="0" err="1" smtClean="0"/>
              <a:t>Mpios</a:t>
            </a:r>
            <a:r>
              <a:rPr lang="es-CO" sz="1400" dirty="0" smtClean="0"/>
              <a:t>.</a:t>
            </a:r>
          </a:p>
          <a:p>
            <a:pPr algn="ctr"/>
            <a:r>
              <a:rPr lang="es-CO" sz="1400" dirty="0" smtClean="0"/>
              <a:t>Cauca  - 15 </a:t>
            </a:r>
            <a:r>
              <a:rPr lang="es-CO" sz="1400" dirty="0" err="1" smtClean="0"/>
              <a:t>Mpios</a:t>
            </a:r>
            <a:r>
              <a:rPr lang="es-CO" sz="1400" dirty="0" smtClean="0"/>
              <a:t>.</a:t>
            </a:r>
          </a:p>
          <a:p>
            <a:pPr algn="ctr"/>
            <a:r>
              <a:rPr lang="es-CO" sz="1400" dirty="0" smtClean="0"/>
              <a:t>Putumayo  - 4  </a:t>
            </a:r>
            <a:r>
              <a:rPr lang="es-CO" sz="1400" dirty="0" err="1" smtClean="0"/>
              <a:t>Mpios</a:t>
            </a:r>
            <a:r>
              <a:rPr lang="es-CO" sz="1400" dirty="0" smtClean="0"/>
              <a:t>.</a:t>
            </a:r>
            <a:endParaRPr lang="es-CO" sz="1400" dirty="0"/>
          </a:p>
        </p:txBody>
      </p:sp>
    </p:spTree>
    <p:extLst>
      <p:ext uri="{BB962C8B-B14F-4D97-AF65-F5344CB8AC3E}">
        <p14:creationId xmlns="" xmlns:p14="http://schemas.microsoft.com/office/powerpoint/2010/main" val="290499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lecha derecha 6"/>
          <p:cNvSpPr/>
          <p:nvPr/>
        </p:nvSpPr>
        <p:spPr>
          <a:xfrm>
            <a:off x="2635637" y="4948375"/>
            <a:ext cx="7606531" cy="53204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17" name="Imagen 16" descr="http://www.teledet.com.uy/figuras/fig70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1163"/>
          <a:stretch/>
        </p:blipFill>
        <p:spPr bwMode="auto">
          <a:xfrm>
            <a:off x="3080484" y="1645385"/>
            <a:ext cx="2476500" cy="255651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20" name="2 Imagen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0" y="0"/>
            <a:ext cx="1179871" cy="67748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Rectángulo redondeado 20"/>
          <p:cNvSpPr/>
          <p:nvPr/>
        </p:nvSpPr>
        <p:spPr>
          <a:xfrm>
            <a:off x="1086543" y="743210"/>
            <a:ext cx="2385150" cy="750139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prstClr val="white"/>
                </a:solidFill>
              </a:rPr>
              <a:t>Frontera agropecuaria </a:t>
            </a:r>
            <a:r>
              <a:rPr lang="es-CO" dirty="0" err="1" smtClean="0">
                <a:solidFill>
                  <a:prstClr val="white"/>
                </a:solidFill>
              </a:rPr>
              <a:t>100K</a:t>
            </a:r>
            <a:r>
              <a:rPr lang="es-CO" dirty="0" smtClean="0">
                <a:solidFill>
                  <a:prstClr val="white"/>
                </a:solidFill>
              </a:rPr>
              <a:t> (</a:t>
            </a:r>
            <a:r>
              <a:rPr lang="es-CO" dirty="0" err="1" smtClean="0">
                <a:solidFill>
                  <a:prstClr val="white"/>
                </a:solidFill>
              </a:rPr>
              <a:t>UPRA</a:t>
            </a:r>
            <a:r>
              <a:rPr lang="es-CO" dirty="0" smtClean="0">
                <a:solidFill>
                  <a:prstClr val="white"/>
                </a:solidFill>
              </a:rPr>
              <a:t>)</a:t>
            </a:r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22" name="Rectángulo redondeado 21"/>
          <p:cNvSpPr/>
          <p:nvPr/>
        </p:nvSpPr>
        <p:spPr>
          <a:xfrm>
            <a:off x="3660700" y="4631828"/>
            <a:ext cx="2673674" cy="1127807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es-CO" sz="16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Áreas de Rondas Hídrica</a:t>
            </a:r>
          </a:p>
          <a:p>
            <a:pPr marL="285750" indent="-285750">
              <a:buFontTx/>
              <a:buChar char="-"/>
            </a:pPr>
            <a:r>
              <a:rPr lang="es-CO" sz="1600" dirty="0" smtClean="0">
                <a:solidFill>
                  <a:prstClr val="white"/>
                </a:solidFill>
              </a:rPr>
              <a:t> Áreas de páramos</a:t>
            </a:r>
          </a:p>
          <a:p>
            <a:pPr marL="285750" indent="-285750">
              <a:buFontTx/>
              <a:buChar char="-"/>
            </a:pPr>
            <a:r>
              <a:rPr lang="es-CO" sz="1600" dirty="0">
                <a:solidFill>
                  <a:prstClr val="white"/>
                </a:solidFill>
              </a:rPr>
              <a:t> </a:t>
            </a:r>
            <a:r>
              <a:rPr lang="es-CO" sz="16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Área de bosques 2016</a:t>
            </a:r>
            <a:endParaRPr lang="es-CO" sz="16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8" name="Imagen 2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-31101" y="2495273"/>
            <a:ext cx="2831451" cy="3645835"/>
          </a:xfrm>
          <a:prstGeom prst="rtTriangle">
            <a:avLst/>
          </a:prstGeom>
        </p:spPr>
      </p:pic>
      <p:pic>
        <p:nvPicPr>
          <p:cNvPr id="30" name="Imagen 2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31101" y="6038850"/>
            <a:ext cx="7498701" cy="819150"/>
          </a:xfrm>
          <a:prstGeom prst="rect">
            <a:avLst/>
          </a:prstGeom>
        </p:spPr>
      </p:pic>
      <p:sp>
        <p:nvSpPr>
          <p:cNvPr id="34" name="Rectángulo redondeado 33"/>
          <p:cNvSpPr/>
          <p:nvPr/>
        </p:nvSpPr>
        <p:spPr>
          <a:xfrm>
            <a:off x="10182200" y="4863485"/>
            <a:ext cx="1840635" cy="767386"/>
          </a:xfrm>
          <a:prstGeom prst="roundRect">
            <a:avLst/>
          </a:prstGeom>
          <a:solidFill>
            <a:srgbClr val="9900CC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prstClr val="white"/>
                </a:solidFill>
              </a:rPr>
              <a:t> </a:t>
            </a:r>
            <a:r>
              <a:rPr lang="es-CO" dirty="0" smtClean="0">
                <a:solidFill>
                  <a:prstClr val="white"/>
                </a:solidFill>
              </a:rPr>
              <a:t>Propuesta Frontera Agropecuaria</a:t>
            </a:r>
            <a:endParaRPr lang="es-CO" sz="1200" dirty="0">
              <a:solidFill>
                <a:prstClr val="white"/>
              </a:solidFill>
            </a:endParaRPr>
          </a:p>
        </p:txBody>
      </p:sp>
      <p:sp>
        <p:nvSpPr>
          <p:cNvPr id="29" name="Rectángulo redondeado 28"/>
          <p:cNvSpPr/>
          <p:nvPr/>
        </p:nvSpPr>
        <p:spPr>
          <a:xfrm>
            <a:off x="6315129" y="3755910"/>
            <a:ext cx="2580913" cy="309402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 smtClean="0">
                <a:solidFill>
                  <a:prstClr val="black"/>
                </a:solidFill>
              </a:rPr>
              <a:t>RNSC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 smtClean="0">
                <a:solidFill>
                  <a:prstClr val="black"/>
                </a:solidFill>
              </a:rPr>
              <a:t>Humedales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 smtClean="0">
                <a:solidFill>
                  <a:prstClr val="black"/>
                </a:solidFill>
              </a:rPr>
              <a:t>Propuesta Nuevas Areas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 smtClean="0">
                <a:solidFill>
                  <a:prstClr val="black"/>
                </a:solidFill>
              </a:rPr>
              <a:t>Prioridades CONPES 3680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 smtClean="0">
                <a:solidFill>
                  <a:prstClr val="black"/>
                </a:solidFill>
              </a:rPr>
              <a:t>POMCA Cuenca Alta Rio Putumayo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 smtClean="0">
                <a:solidFill>
                  <a:prstClr val="black"/>
                </a:solidFill>
              </a:rPr>
              <a:t>Reserva Municipales CRC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 smtClean="0">
                <a:solidFill>
                  <a:prstClr val="black"/>
                </a:solidFill>
              </a:rPr>
              <a:t>Ecosistema con  baja representatividad</a:t>
            </a:r>
            <a:endParaRPr lang="es-CO" sz="1600" dirty="0">
              <a:solidFill>
                <a:prstClr val="black"/>
              </a:solidFill>
            </a:endParaRPr>
          </a:p>
        </p:txBody>
      </p:sp>
      <p:sp>
        <p:nvSpPr>
          <p:cNvPr id="39" name="Rectángulo 38"/>
          <p:cNvSpPr/>
          <p:nvPr/>
        </p:nvSpPr>
        <p:spPr>
          <a:xfrm>
            <a:off x="3190550" y="5119556"/>
            <a:ext cx="316723" cy="1276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2" name="Igual que 1"/>
          <p:cNvSpPr/>
          <p:nvPr/>
        </p:nvSpPr>
        <p:spPr>
          <a:xfrm>
            <a:off x="8968100" y="4982365"/>
            <a:ext cx="630035" cy="464064"/>
          </a:xfrm>
          <a:prstGeom prst="mathEqua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3959718" y="4327452"/>
            <a:ext cx="2264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>
                <a:solidFill>
                  <a:prstClr val="black"/>
                </a:solidFill>
              </a:rPr>
              <a:t>Exclusiva Protección</a:t>
            </a:r>
            <a:endParaRPr lang="es-CO" dirty="0">
              <a:solidFill>
                <a:prstClr val="black"/>
              </a:solidFill>
            </a:endParaRPr>
          </a:p>
        </p:txBody>
      </p:sp>
      <p:sp>
        <p:nvSpPr>
          <p:cNvPr id="27" name="CuadroTexto 26"/>
          <p:cNvSpPr txBox="1"/>
          <p:nvPr/>
        </p:nvSpPr>
        <p:spPr>
          <a:xfrm>
            <a:off x="6440813" y="3257006"/>
            <a:ext cx="2264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 smtClean="0">
                <a:solidFill>
                  <a:prstClr val="black"/>
                </a:solidFill>
              </a:rPr>
              <a:t> Uso Condicionado</a:t>
            </a:r>
            <a:endParaRPr lang="es-CO" dirty="0">
              <a:solidFill>
                <a:prstClr val="black"/>
              </a:solidFill>
            </a:endParaRPr>
          </a:p>
        </p:txBody>
      </p:sp>
      <p:sp>
        <p:nvSpPr>
          <p:cNvPr id="14" name="Rectángulo redondeado 13"/>
          <p:cNvSpPr/>
          <p:nvPr/>
        </p:nvSpPr>
        <p:spPr>
          <a:xfrm>
            <a:off x="1384624" y="4414830"/>
            <a:ext cx="1714744" cy="973167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prstClr val="white"/>
                </a:solidFill>
              </a:rPr>
              <a:t>Frontera agropecuaria 25K (</a:t>
            </a:r>
            <a:r>
              <a:rPr lang="es-CO" dirty="0" err="1" smtClean="0">
                <a:solidFill>
                  <a:prstClr val="white"/>
                </a:solidFill>
              </a:rPr>
              <a:t>UPRA</a:t>
            </a:r>
            <a:r>
              <a:rPr lang="es-CO" dirty="0" smtClean="0">
                <a:solidFill>
                  <a:prstClr val="white"/>
                </a:solidFill>
              </a:rPr>
              <a:t>)</a:t>
            </a:r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4" name="Flecha abajo 3"/>
          <p:cNvSpPr/>
          <p:nvPr/>
        </p:nvSpPr>
        <p:spPr>
          <a:xfrm>
            <a:off x="2092267" y="1440571"/>
            <a:ext cx="401444" cy="29094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CuadroTexto 4"/>
          <p:cNvSpPr txBox="1"/>
          <p:nvPr/>
        </p:nvSpPr>
        <p:spPr>
          <a:xfrm>
            <a:off x="1315036" y="2166416"/>
            <a:ext cx="2041070" cy="147732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dirty="0" smtClean="0"/>
              <a:t>Clasificación </a:t>
            </a:r>
            <a:r>
              <a:rPr lang="es-CO" dirty="0"/>
              <a:t>Supervisada de Imágenes </a:t>
            </a:r>
          </a:p>
          <a:p>
            <a:pPr algn="ctr"/>
            <a:r>
              <a:rPr lang="es-CO" dirty="0"/>
              <a:t>de Satélite por mínima distancia</a:t>
            </a:r>
          </a:p>
        </p:txBody>
      </p:sp>
      <p:pic>
        <p:nvPicPr>
          <p:cNvPr id="23" name="Imagen 22" descr="D:\Cristian\ONFA 2019\SIRAPM\ONFA CORTOLIMA\Zonificacion\POLIGONO KRISTIAN FEBE 19\imagenes de mapas\Bnadas 1,2, 3.jpg"/>
          <p:cNvPicPr/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221" y="767285"/>
            <a:ext cx="1990725" cy="2576195"/>
          </a:xfrm>
          <a:prstGeom prst="rect">
            <a:avLst/>
          </a:prstGeom>
          <a:noFill/>
          <a:ln>
            <a:solidFill>
              <a:sysClr val="windowText" lastClr="000000"/>
            </a:solidFill>
          </a:ln>
        </p:spPr>
      </p:pic>
      <p:pic>
        <p:nvPicPr>
          <p:cNvPr id="24" name="Imagen 23" descr="D:\Cristian\ONFA 2019\SIRAPM\ONFA CORTOLIMA\Zonificacion\POLIGONO KRISTIAN FEBE 19\imagenes de mapas\Bnadas 4,5,6 .jpg"/>
          <p:cNvPicPr/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765" y="755667"/>
            <a:ext cx="1723390" cy="2573020"/>
          </a:xfrm>
          <a:prstGeom prst="rect">
            <a:avLst/>
          </a:prstGeom>
          <a:noFill/>
          <a:ln>
            <a:solidFill>
              <a:sysClr val="windowText" lastClr="000000"/>
            </a:solidFill>
          </a:ln>
        </p:spPr>
      </p:pic>
      <p:pic>
        <p:nvPicPr>
          <p:cNvPr id="26" name="Imagen 25" descr="D:\Cristian\ONFA 2019\SIRAPM\ONFA CORTOLIMA\Zonificacion\POLIGONO KRISTIAN FEBE 19\imagenes de mapas\Bnadas 7,8,9 .jpg"/>
          <p:cNvPicPr/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2155" y="726619"/>
            <a:ext cx="1742440" cy="2588895"/>
          </a:xfrm>
          <a:prstGeom prst="rect">
            <a:avLst/>
          </a:prstGeom>
          <a:noFill/>
          <a:ln>
            <a:solidFill>
              <a:sysClr val="windowText" lastClr="000000"/>
            </a:solidFill>
          </a:ln>
        </p:spPr>
      </p:pic>
      <p:sp>
        <p:nvSpPr>
          <p:cNvPr id="31" name="Rectángulo 30"/>
          <p:cNvSpPr/>
          <p:nvPr/>
        </p:nvSpPr>
        <p:spPr>
          <a:xfrm>
            <a:off x="2631693" y="80288"/>
            <a:ext cx="6877203" cy="646331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600" dirty="0" smtClean="0">
                <a:ln w="0"/>
                <a:solidFill>
                  <a:srgbClr val="00B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3.2</a:t>
            </a:r>
            <a:r>
              <a:rPr lang="es-ES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 Metodología ZAFRA 1:25.000</a:t>
            </a:r>
            <a:endParaRPr lang="es-ES" sz="36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4490356" y="5731328"/>
            <a:ext cx="1926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39.234 </a:t>
            </a:r>
            <a:r>
              <a:rPr lang="es-CO" dirty="0" err="1" smtClean="0"/>
              <a:t>Ha.</a:t>
            </a:r>
            <a:endParaRPr lang="es-CO" dirty="0"/>
          </a:p>
        </p:txBody>
      </p:sp>
      <p:sp>
        <p:nvSpPr>
          <p:cNvPr id="32" name="31 CuadroTexto"/>
          <p:cNvSpPr txBox="1"/>
          <p:nvPr/>
        </p:nvSpPr>
        <p:spPr>
          <a:xfrm>
            <a:off x="7059384" y="3458935"/>
            <a:ext cx="1926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 smtClean="0"/>
              <a:t>119.257 Ha.</a:t>
            </a:r>
            <a:endParaRPr lang="es-CO" dirty="0"/>
          </a:p>
        </p:txBody>
      </p:sp>
    </p:spTree>
    <p:extLst>
      <p:ext uri="{BB962C8B-B14F-4D97-AF65-F5344CB8AC3E}">
        <p14:creationId xmlns="" xmlns:p14="http://schemas.microsoft.com/office/powerpoint/2010/main" val="368332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0" y="769250"/>
            <a:ext cx="4738255" cy="6101075"/>
          </a:xfrm>
          <a:prstGeom prst="rtTriangle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2806216" y="1"/>
            <a:ext cx="1647708" cy="1294887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0" t="-167" r="573" b="34670"/>
          <a:stretch/>
        </p:blipFill>
        <p:spPr>
          <a:xfrm>
            <a:off x="880182" y="0"/>
            <a:ext cx="6587418" cy="2901425"/>
          </a:xfrm>
          <a:prstGeom prst="diagStripe">
            <a:avLst/>
          </a:prstGeom>
        </p:spPr>
      </p:pic>
      <p:sp>
        <p:nvSpPr>
          <p:cNvPr id="10" name="Rectángulo 9"/>
          <p:cNvSpPr/>
          <p:nvPr/>
        </p:nvSpPr>
        <p:spPr>
          <a:xfrm>
            <a:off x="0" y="215252"/>
            <a:ext cx="7055427" cy="1046440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s-ES" sz="3000" dirty="0" smtClean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Zonificación ambiental y cierre de la frontera agropecuaria 1 : 25 K</a:t>
            </a:r>
            <a:endParaRPr lang="es-ES" sz="3000" dirty="0">
              <a:ln w="0"/>
              <a:solidFill>
                <a:srgbClr val="5B9BD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5826034"/>
            <a:ext cx="7467600" cy="1031966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599" y="-1"/>
            <a:ext cx="4596581" cy="602105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Imagen 14"/>
          <p:cNvPicPr/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8781" y="4375909"/>
            <a:ext cx="1052692" cy="135604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Cuadro de texto 2"/>
          <p:cNvSpPr txBox="1">
            <a:spLocks noChangeArrowheads="1"/>
          </p:cNvSpPr>
          <p:nvPr/>
        </p:nvSpPr>
        <p:spPr bwMode="auto">
          <a:xfrm>
            <a:off x="10411377" y="5616537"/>
            <a:ext cx="1587500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algn="ctr"/>
            <a:r>
              <a:rPr lang="es-CO" sz="900" b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Macizo Colombiano</a:t>
            </a:r>
            <a:endParaRPr lang="es-CO" sz="9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Flecha derecha 16"/>
          <p:cNvSpPr/>
          <p:nvPr/>
        </p:nvSpPr>
        <p:spPr>
          <a:xfrm>
            <a:off x="2050509" y="1672478"/>
            <a:ext cx="5375494" cy="3199625"/>
          </a:xfrm>
          <a:prstGeom prst="rightArrow">
            <a:avLst>
              <a:gd name="adj1" fmla="val 50000"/>
              <a:gd name="adj2" fmla="val 3187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CO" sz="1600" dirty="0" smtClean="0">
                <a:solidFill>
                  <a:prstClr val="white"/>
                </a:solidFill>
              </a:rPr>
              <a:t>Área de estudio</a:t>
            </a:r>
            <a:r>
              <a:rPr lang="es-CO" sz="1600" dirty="0" smtClean="0">
                <a:solidFill>
                  <a:prstClr val="white"/>
                </a:solidFill>
              </a:rPr>
              <a:t>: (22% Macizo)             </a:t>
            </a:r>
            <a:r>
              <a:rPr lang="es-CO" sz="1600" dirty="0" smtClean="0">
                <a:solidFill>
                  <a:prstClr val="white"/>
                </a:solidFill>
              </a:rPr>
              <a:t>1.084.051 </a:t>
            </a:r>
            <a:r>
              <a:rPr lang="es-CO" sz="1600" dirty="0" smtClean="0">
                <a:solidFill>
                  <a:prstClr val="white"/>
                </a:solidFill>
              </a:rPr>
              <a:t>Ha</a:t>
            </a:r>
            <a:endParaRPr lang="es-CO" sz="1600" dirty="0" smtClean="0">
              <a:solidFill>
                <a:prstClr val="white"/>
              </a:solidFill>
            </a:endParaRPr>
          </a:p>
          <a:p>
            <a:endParaRPr lang="es-CO" sz="1600" dirty="0" smtClean="0">
              <a:solidFill>
                <a:prstClr val="white"/>
              </a:solidFill>
            </a:endParaRPr>
          </a:p>
          <a:p>
            <a:r>
              <a:rPr lang="es-CO" sz="1600" dirty="0" smtClean="0">
                <a:solidFill>
                  <a:prstClr val="white"/>
                </a:solidFill>
              </a:rPr>
              <a:t>Área </a:t>
            </a:r>
            <a:r>
              <a:rPr lang="es-CO" sz="1600" dirty="0" smtClean="0">
                <a:solidFill>
                  <a:prstClr val="white"/>
                </a:solidFill>
              </a:rPr>
              <a:t>Frontera Agropecuaria:    </a:t>
            </a:r>
            <a:r>
              <a:rPr lang="es-CO" sz="1600" dirty="0" smtClean="0">
                <a:solidFill>
                  <a:prstClr val="white"/>
                </a:solidFill>
              </a:rPr>
              <a:t>               601.868 </a:t>
            </a:r>
            <a:r>
              <a:rPr lang="es-CO" sz="1600" dirty="0" smtClean="0">
                <a:solidFill>
                  <a:prstClr val="white"/>
                </a:solidFill>
              </a:rPr>
              <a:t>Ha (56%)</a:t>
            </a:r>
          </a:p>
          <a:p>
            <a:r>
              <a:rPr lang="es-CO" sz="1300" dirty="0" smtClean="0">
                <a:solidFill>
                  <a:prstClr val="white"/>
                </a:solidFill>
              </a:rPr>
              <a:t>( </a:t>
            </a:r>
            <a:r>
              <a:rPr lang="es-CO" sz="1300" dirty="0" smtClean="0">
                <a:solidFill>
                  <a:prstClr val="white"/>
                </a:solidFill>
              </a:rPr>
              <a:t>incluye </a:t>
            </a:r>
            <a:r>
              <a:rPr lang="es-CO" sz="1300" dirty="0" smtClean="0">
                <a:solidFill>
                  <a:prstClr val="white"/>
                </a:solidFill>
              </a:rPr>
              <a:t>Uso Condicionado: </a:t>
            </a:r>
            <a:r>
              <a:rPr lang="es-CO" sz="1300" dirty="0" smtClean="0">
                <a:solidFill>
                  <a:prstClr val="white"/>
                </a:solidFill>
              </a:rPr>
              <a:t>119.257 Ha)</a:t>
            </a:r>
            <a:endParaRPr lang="es-CO" sz="1300" dirty="0" smtClean="0">
              <a:solidFill>
                <a:prstClr val="white"/>
              </a:solidFill>
            </a:endParaRPr>
          </a:p>
          <a:p>
            <a:endParaRPr lang="es-CO" sz="1600" dirty="0" smtClean="0">
              <a:solidFill>
                <a:prstClr val="white"/>
              </a:solidFill>
            </a:endParaRPr>
          </a:p>
          <a:p>
            <a:r>
              <a:rPr lang="es-CO" sz="1600" dirty="0" smtClean="0">
                <a:solidFill>
                  <a:prstClr val="white"/>
                </a:solidFill>
              </a:rPr>
              <a:t>Área </a:t>
            </a:r>
            <a:r>
              <a:rPr lang="es-CO" sz="1600" dirty="0" smtClean="0">
                <a:solidFill>
                  <a:prstClr val="white"/>
                </a:solidFill>
              </a:rPr>
              <a:t>No Agropecuaria:               </a:t>
            </a:r>
            <a:r>
              <a:rPr lang="es-CO" sz="1600" dirty="0" smtClean="0">
                <a:solidFill>
                  <a:prstClr val="white"/>
                </a:solidFill>
              </a:rPr>
              <a:t>              482.183 </a:t>
            </a:r>
            <a:r>
              <a:rPr lang="es-CO" sz="1600" dirty="0" smtClean="0">
                <a:solidFill>
                  <a:prstClr val="white"/>
                </a:solidFill>
              </a:rPr>
              <a:t>Ha (44%)</a:t>
            </a:r>
            <a:endParaRPr lang="es-CO" sz="1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395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2 Imagen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-1" y="0"/>
            <a:ext cx="1179871" cy="67748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1" y="6038850"/>
            <a:ext cx="6667501" cy="819150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1281046" y="92329"/>
            <a:ext cx="4905510" cy="646331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600" dirty="0" smtClean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Distribución Municipal </a:t>
            </a:r>
          </a:p>
        </p:txBody>
      </p:sp>
      <p:graphicFrame>
        <p:nvGraphicFramePr>
          <p:cNvPr id="39" name="Gráfico 38"/>
          <p:cNvGraphicFramePr/>
          <p:nvPr>
            <p:extLst/>
          </p:nvPr>
        </p:nvGraphicFramePr>
        <p:xfrm>
          <a:off x="1881187" y="795339"/>
          <a:ext cx="9435742" cy="3536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Abrir llave 1"/>
          <p:cNvSpPr/>
          <p:nvPr/>
        </p:nvSpPr>
        <p:spPr>
          <a:xfrm rot="16200000">
            <a:off x="3731341" y="1931132"/>
            <a:ext cx="285136" cy="312665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7" name="Abrir llave 6"/>
          <p:cNvSpPr/>
          <p:nvPr/>
        </p:nvSpPr>
        <p:spPr>
          <a:xfrm rot="16200000">
            <a:off x="7472516" y="1448156"/>
            <a:ext cx="285136" cy="415904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8" name="Abrir llave 7"/>
          <p:cNvSpPr/>
          <p:nvPr/>
        </p:nvSpPr>
        <p:spPr>
          <a:xfrm rot="16200000">
            <a:off x="10161639" y="2963522"/>
            <a:ext cx="285136" cy="111104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9" name="CuadroTexto 1"/>
          <p:cNvSpPr txBox="1"/>
          <p:nvPr/>
        </p:nvSpPr>
        <p:spPr>
          <a:xfrm>
            <a:off x="7325032" y="3307650"/>
            <a:ext cx="1061883" cy="18681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s-CO" dirty="0" smtClean="0">
                <a:solidFill>
                  <a:prstClr val="black"/>
                </a:solidFill>
              </a:rPr>
              <a:t>Nariño</a:t>
            </a:r>
            <a:endParaRPr lang="es-CO" dirty="0">
              <a:solidFill>
                <a:prstClr val="black"/>
              </a:solidFill>
            </a:endParaRPr>
          </a:p>
        </p:txBody>
      </p:sp>
      <p:sp>
        <p:nvSpPr>
          <p:cNvPr id="10" name="CuadroTexto 1"/>
          <p:cNvSpPr txBox="1"/>
          <p:nvPr/>
        </p:nvSpPr>
        <p:spPr>
          <a:xfrm>
            <a:off x="9950248" y="3258487"/>
            <a:ext cx="1061883" cy="18681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s-CO" dirty="0" smtClean="0">
                <a:solidFill>
                  <a:prstClr val="black"/>
                </a:solidFill>
              </a:rPr>
              <a:t>Putumayo</a:t>
            </a:r>
            <a:endParaRPr lang="es-CO" dirty="0">
              <a:solidFill>
                <a:prstClr val="black"/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1281046" y="4469190"/>
            <a:ext cx="106090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600" dirty="0">
                <a:solidFill>
                  <a:prstClr val="black"/>
                </a:solidFill>
              </a:rPr>
              <a:t>La distribución de la frontera agropecuaria </a:t>
            </a:r>
            <a:r>
              <a:rPr lang="es-CO" sz="1600" dirty="0" smtClean="0">
                <a:solidFill>
                  <a:prstClr val="black"/>
                </a:solidFill>
              </a:rPr>
              <a:t>se concentra </a:t>
            </a:r>
            <a:r>
              <a:rPr lang="es-CO" sz="1600" dirty="0">
                <a:solidFill>
                  <a:prstClr val="black"/>
                </a:solidFill>
              </a:rPr>
              <a:t>en un </a:t>
            </a:r>
            <a:r>
              <a:rPr lang="es-CO" sz="1600" dirty="0" smtClean="0">
                <a:solidFill>
                  <a:prstClr val="black"/>
                </a:solidFill>
              </a:rPr>
              <a:t>67% </a:t>
            </a:r>
            <a:r>
              <a:rPr lang="es-CO" sz="1600" dirty="0">
                <a:solidFill>
                  <a:prstClr val="black"/>
                </a:solidFill>
              </a:rPr>
              <a:t>en el departamento del Cauca, seguida de Nariño con el 32%. </a:t>
            </a:r>
            <a:endParaRPr lang="es-CO" sz="1600" dirty="0" smtClean="0">
              <a:solidFill>
                <a:prstClr val="black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sz="1600" dirty="0">
              <a:solidFill>
                <a:prstClr val="black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1600" dirty="0" smtClean="0">
                <a:solidFill>
                  <a:prstClr val="black"/>
                </a:solidFill>
              </a:rPr>
              <a:t>De las </a:t>
            </a:r>
            <a:r>
              <a:rPr lang="es-CO" sz="1600" dirty="0">
                <a:solidFill>
                  <a:prstClr val="black"/>
                </a:solidFill>
              </a:rPr>
              <a:t>39.234 hectáreas ha de exclusión ambiental traslapadas con la </a:t>
            </a:r>
            <a:r>
              <a:rPr lang="es-CO" sz="1600" dirty="0" smtClean="0">
                <a:solidFill>
                  <a:prstClr val="black"/>
                </a:solidFill>
              </a:rPr>
              <a:t>FA  (Zonas en Conflicto), se </a:t>
            </a:r>
            <a:r>
              <a:rPr lang="es-CO" sz="1600" dirty="0">
                <a:solidFill>
                  <a:prstClr val="black"/>
                </a:solidFill>
              </a:rPr>
              <a:t>concentran </a:t>
            </a:r>
            <a:r>
              <a:rPr lang="es-CO" sz="1600" dirty="0" smtClean="0">
                <a:solidFill>
                  <a:prstClr val="black"/>
                </a:solidFill>
              </a:rPr>
              <a:t>un 56% en Cauca  y la zonas de uso condicionado  en un 67,28%, evidenciado en este departamento los mayores conflicto por usos de suelo.</a:t>
            </a:r>
            <a:endParaRPr lang="es-CO" sz="1600" dirty="0">
              <a:solidFill>
                <a:prstClr val="black"/>
              </a:solidFill>
            </a:endParaRP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6" cstate="print"/>
          <a:srcRect l="1653" t="5122" r="879" b="4907"/>
          <a:stretch/>
        </p:blipFill>
        <p:spPr>
          <a:xfrm>
            <a:off x="7981729" y="5918622"/>
            <a:ext cx="4210271" cy="939378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0965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826034"/>
            <a:ext cx="7467600" cy="1031966"/>
          </a:xfrm>
          <a:prstGeom prst="rect">
            <a:avLst/>
          </a:prstGeom>
        </p:spPr>
      </p:pic>
      <p:sp>
        <p:nvSpPr>
          <p:cNvPr id="17" name="Rectángulo redondeado 16"/>
          <p:cNvSpPr/>
          <p:nvPr/>
        </p:nvSpPr>
        <p:spPr>
          <a:xfrm>
            <a:off x="5171750" y="1121034"/>
            <a:ext cx="2146852" cy="983128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prstClr val="white"/>
                </a:solidFill>
              </a:rPr>
              <a:t>Frontera Agropecuaria 25k</a:t>
            </a:r>
          </a:p>
          <a:p>
            <a:pPr algn="ctr"/>
            <a:r>
              <a:rPr lang="es-CO" sz="1400" dirty="0" smtClean="0">
                <a:solidFill>
                  <a:prstClr val="white"/>
                </a:solidFill>
              </a:rPr>
              <a:t>(641,102 HA)</a:t>
            </a:r>
          </a:p>
          <a:p>
            <a:pPr algn="ctr"/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18" name="Rectángulo redondeado 17"/>
          <p:cNvSpPr/>
          <p:nvPr/>
        </p:nvSpPr>
        <p:spPr>
          <a:xfrm>
            <a:off x="5171002" y="2384204"/>
            <a:ext cx="2146852" cy="793036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prstClr val="white"/>
                </a:solidFill>
              </a:rPr>
              <a:t>Área Exclusión</a:t>
            </a:r>
          </a:p>
          <a:p>
            <a:pPr algn="ctr"/>
            <a:r>
              <a:rPr lang="es-CO" sz="1400" dirty="0" smtClean="0">
                <a:solidFill>
                  <a:prstClr val="white"/>
                </a:solidFill>
              </a:rPr>
              <a:t>(39,234 Ha)</a:t>
            </a:r>
            <a:endParaRPr lang="es-CO" sz="1400" dirty="0">
              <a:solidFill>
                <a:prstClr val="white"/>
              </a:solidFill>
            </a:endParaRPr>
          </a:p>
        </p:txBody>
      </p:sp>
      <p:sp>
        <p:nvSpPr>
          <p:cNvPr id="19" name="Rectángulo redondeado 18"/>
          <p:cNvSpPr/>
          <p:nvPr/>
        </p:nvSpPr>
        <p:spPr>
          <a:xfrm>
            <a:off x="5171750" y="3377611"/>
            <a:ext cx="2146852" cy="636104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prstClr val="white"/>
                </a:solidFill>
              </a:rPr>
              <a:t>Área  Condicionada</a:t>
            </a:r>
          </a:p>
          <a:p>
            <a:pPr algn="ctr"/>
            <a:r>
              <a:rPr lang="es-CO" sz="1400" dirty="0" smtClean="0">
                <a:solidFill>
                  <a:prstClr val="white"/>
                </a:solidFill>
              </a:rPr>
              <a:t>(119,257 Ha)</a:t>
            </a:r>
            <a:endParaRPr lang="es-CO" sz="1400" dirty="0">
              <a:solidFill>
                <a:prstClr val="white"/>
              </a:solidFill>
            </a:endParaRPr>
          </a:p>
        </p:txBody>
      </p:sp>
      <p:sp>
        <p:nvSpPr>
          <p:cNvPr id="20" name="Rectángulo redondeado 19"/>
          <p:cNvSpPr/>
          <p:nvPr/>
        </p:nvSpPr>
        <p:spPr>
          <a:xfrm>
            <a:off x="5002930" y="4742997"/>
            <a:ext cx="2499318" cy="724358"/>
          </a:xfrm>
          <a:prstGeom prst="roundRect">
            <a:avLst/>
          </a:prstGeom>
          <a:solidFill>
            <a:srgbClr val="99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prstClr val="white"/>
                </a:solidFill>
              </a:rPr>
              <a:t>Frontera Agropecuaria</a:t>
            </a:r>
          </a:p>
          <a:p>
            <a:pPr algn="ctr"/>
            <a:r>
              <a:rPr lang="es-CO" sz="1400" dirty="0" smtClean="0">
                <a:solidFill>
                  <a:prstClr val="white"/>
                </a:solidFill>
              </a:rPr>
              <a:t>(482.611 Ha)</a:t>
            </a:r>
          </a:p>
        </p:txBody>
      </p:sp>
      <p:sp>
        <p:nvSpPr>
          <p:cNvPr id="21" name="Menos 20"/>
          <p:cNvSpPr/>
          <p:nvPr/>
        </p:nvSpPr>
        <p:spPr>
          <a:xfrm>
            <a:off x="5920994" y="1998050"/>
            <a:ext cx="663191" cy="50130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22" name="Igual que 21"/>
          <p:cNvSpPr/>
          <p:nvPr/>
        </p:nvSpPr>
        <p:spPr>
          <a:xfrm>
            <a:off x="5661623" y="4214086"/>
            <a:ext cx="1165609" cy="490954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24" name="Rectángulo 23"/>
          <p:cNvSpPr/>
          <p:nvPr/>
        </p:nvSpPr>
        <p:spPr>
          <a:xfrm>
            <a:off x="57326" y="87405"/>
            <a:ext cx="9361857" cy="646331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600" dirty="0" smtClean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Frontera Agropecuaria Sin Uso Condicionado</a:t>
            </a:r>
          </a:p>
        </p:txBody>
      </p:sp>
      <p:graphicFrame>
        <p:nvGraphicFramePr>
          <p:cNvPr id="25" name="Gráfico 24"/>
          <p:cNvGraphicFramePr/>
          <p:nvPr>
            <p:extLst/>
          </p:nvPr>
        </p:nvGraphicFramePr>
        <p:xfrm>
          <a:off x="371678" y="892016"/>
          <a:ext cx="4366576" cy="49340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Imagen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1411" y="838816"/>
            <a:ext cx="3454917" cy="488213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="" xmlns:p14="http://schemas.microsoft.com/office/powerpoint/2010/main" val="278582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2 Imagen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-1" y="0"/>
            <a:ext cx="1179871" cy="67748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038850"/>
            <a:ext cx="7467600" cy="819150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1898254" y="513736"/>
            <a:ext cx="2754280" cy="646331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600" dirty="0" smtClean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Conclusiones</a:t>
            </a:r>
          </a:p>
        </p:txBody>
      </p:sp>
      <p:sp>
        <p:nvSpPr>
          <p:cNvPr id="7" name="Rectángulo 6"/>
          <p:cNvSpPr/>
          <p:nvPr/>
        </p:nvSpPr>
        <p:spPr>
          <a:xfrm>
            <a:off x="1532770" y="1434163"/>
            <a:ext cx="10079127" cy="405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s-CO" sz="1600" b="1" dirty="0" smtClean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Los mayores conflicto  por uso de suelo  en el área de estudio se concentran en el departamento del Cauca  siendo  el 56% de las areas en conflicto y el  67,2% del  total de las áreas con uso condicionado.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endParaRPr lang="es-CO" sz="1600" b="1" dirty="0" smtClean="0">
              <a:solidFill>
                <a:prstClr val="black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s-CO" sz="1600" b="1" dirty="0" smtClean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La </a:t>
            </a:r>
            <a:r>
              <a:rPr lang="es-CO" sz="1600" b="1" dirty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propuesta de </a:t>
            </a:r>
            <a:r>
              <a:rPr lang="es-CO" sz="1600" b="1" dirty="0" smtClean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ZAFRA, </a:t>
            </a:r>
            <a:r>
              <a:rPr lang="es-CO" sz="1600" b="1" dirty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debe considerarse dinámica y </a:t>
            </a:r>
            <a:r>
              <a:rPr lang="es-CO" sz="1600" b="1" dirty="0" smtClean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ser socializada </a:t>
            </a:r>
            <a:r>
              <a:rPr lang="es-CO" sz="1600" b="1" dirty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y validada bajo </a:t>
            </a:r>
            <a:r>
              <a:rPr lang="es-CO" sz="1600" b="1" dirty="0" smtClean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s-CO" sz="1600" b="1" dirty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principios sociales, a fin de ser </a:t>
            </a:r>
            <a:r>
              <a:rPr lang="es-CO" sz="1600" b="1" dirty="0" smtClean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implementada integrando </a:t>
            </a:r>
            <a:r>
              <a:rPr lang="es-CO" sz="1600" b="1" dirty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las distintas visiones territoriales y generando los ajustes del </a:t>
            </a:r>
            <a:r>
              <a:rPr lang="es-CO" sz="1600" b="1" dirty="0" smtClean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caso, especialmente </a:t>
            </a:r>
            <a:r>
              <a:rPr lang="es-CO" sz="1600" b="1" dirty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sobre aquellas áreas identificadas como de uso condicionado. </a:t>
            </a:r>
            <a:endParaRPr lang="es-CO" sz="1600" b="1" dirty="0" smtClean="0">
              <a:solidFill>
                <a:prstClr val="black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endParaRPr lang="es-CO" sz="1600" b="1" dirty="0">
              <a:solidFill>
                <a:prstClr val="black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s-CO" sz="1600" b="1" dirty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LA ZAFRA </a:t>
            </a:r>
            <a:r>
              <a:rPr lang="es-CO" sz="1600" b="1" dirty="0" smtClean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NO es considerada </a:t>
            </a:r>
            <a:r>
              <a:rPr lang="es-CO" sz="1600" b="1" dirty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un determinante ambiental, sin embargo será un insumo para la construcción </a:t>
            </a:r>
            <a:r>
              <a:rPr lang="es-CO" sz="1600" b="1" dirty="0" smtClean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y/o actualización </a:t>
            </a:r>
            <a:r>
              <a:rPr lang="es-CO" sz="1600" b="1" dirty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de los instrumentos de planificación y ordenamiento de los </a:t>
            </a:r>
            <a:r>
              <a:rPr lang="es-CO" sz="1600" b="1" dirty="0" smtClean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territorios.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endParaRPr lang="es-CO" sz="1600" b="1" dirty="0" smtClean="0">
              <a:solidFill>
                <a:prstClr val="black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s-CO" sz="1600" b="1" dirty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Mientras se tomas decisiones con respecto a los condicionamientos de usos en  algunas áreas, es importante considerarlas como áreas no agropecuarias, atendiendo el principio de precaución, a fin de generar alertas en los distintos sectores de interés, para que dichas área no sean vulneradas, ante la ausencia del </a:t>
            </a:r>
            <a:r>
              <a:rPr lang="es-CO" sz="1600" b="1" dirty="0" smtClean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reconocimiento de </a:t>
            </a:r>
            <a:r>
              <a:rPr lang="es-CO" sz="1600" b="1" dirty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figuras de protección.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 cstate="print"/>
          <a:srcRect l="1653" t="5122" r="879" b="4907"/>
          <a:stretch/>
        </p:blipFill>
        <p:spPr>
          <a:xfrm>
            <a:off x="7467600" y="5722475"/>
            <a:ext cx="4724400" cy="1135525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15873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2 Imagen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-1" y="0"/>
            <a:ext cx="1179871" cy="67748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038850"/>
            <a:ext cx="7467600" cy="819150"/>
          </a:xfrm>
          <a:prstGeom prst="rect">
            <a:avLst/>
          </a:prstGeom>
        </p:spPr>
      </p:pic>
      <p:sp>
        <p:nvSpPr>
          <p:cNvPr id="12" name="Rectángulo 11"/>
          <p:cNvSpPr/>
          <p:nvPr/>
        </p:nvSpPr>
        <p:spPr>
          <a:xfrm>
            <a:off x="1640166" y="646665"/>
            <a:ext cx="3676006" cy="646331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3600" dirty="0" smtClean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Acciones </a:t>
            </a:r>
            <a:r>
              <a:rPr lang="es-ES" sz="3600" dirty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a</a:t>
            </a:r>
            <a:r>
              <a:rPr lang="es-ES" sz="3600" dirty="0" smtClean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 Seguir</a:t>
            </a:r>
          </a:p>
        </p:txBody>
      </p:sp>
      <p:sp>
        <p:nvSpPr>
          <p:cNvPr id="7" name="Rectángulo 6"/>
          <p:cNvSpPr/>
          <p:nvPr/>
        </p:nvSpPr>
        <p:spPr>
          <a:xfrm>
            <a:off x="1542602" y="1513036"/>
            <a:ext cx="10079127" cy="4510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s-CO" b="1" dirty="0" smtClean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Socialización de la propuesta de zonificación con actores locales.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endParaRPr lang="es-CO" b="1" dirty="0">
              <a:solidFill>
                <a:prstClr val="black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s-CO" b="1" dirty="0" smtClean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Actualización de los planes de manejo y  zonificación ambiental de la zonas de uso condicionado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endParaRPr lang="es-CO" b="1" dirty="0" smtClean="0">
              <a:solidFill>
                <a:prstClr val="black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s-CO" b="1" dirty="0" smtClean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Definición de una zona de estabilización de la frontera agropecuaria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endParaRPr lang="es-CO" b="1" dirty="0" smtClean="0">
              <a:solidFill>
                <a:prstClr val="black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s-CO" b="1" dirty="0" smtClean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Diseño  de estrategia  que promuevan la reconversión productiva hacia sistemas agroforestales, </a:t>
            </a:r>
            <a:r>
              <a:rPr lang="es-CO" b="1" dirty="0" err="1" smtClean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silvopastoriles</a:t>
            </a:r>
            <a:r>
              <a:rPr lang="es-CO" b="1" dirty="0" smtClean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así como la implementación de  esquemas de pagos por servicios ambientales  a fin de disminuir las presiones por el uso de suelo en las areas de uso condicionado.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endParaRPr lang="es-CO" b="1" dirty="0">
              <a:solidFill>
                <a:prstClr val="black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s-CO" b="1" dirty="0" smtClean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Actualización de la Frontera Agropecuaria </a:t>
            </a:r>
            <a:r>
              <a:rPr lang="es-CO" b="1" dirty="0" err="1" smtClean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UPRA</a:t>
            </a:r>
            <a:r>
              <a:rPr lang="es-CO" b="1" dirty="0" smtClean="0">
                <a:solidFill>
                  <a:prstClr val="black"/>
                </a:solidFill>
                <a:ea typeface="Calibri" panose="020F0502020204030204" pitchFamily="34" charset="0"/>
                <a:cs typeface="Arial" panose="020B0604020202020204" pitchFamily="34" charset="0"/>
              </a:rPr>
              <a:t>, recogiendo los avances desde la regiones y actores locales.</a:t>
            </a:r>
          </a:p>
          <a:p>
            <a:pPr marL="285750" indent="-285750" algn="just">
              <a:lnSpc>
                <a:spcPct val="115000"/>
              </a:lnSpc>
              <a:buFont typeface="Arial" panose="020B0604020202020204" pitchFamily="34" charset="0"/>
              <a:buChar char="•"/>
            </a:pPr>
            <a:endParaRPr lang="es-CO" dirty="0">
              <a:solidFill>
                <a:prstClr val="black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O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 rotWithShape="1">
          <a:blip r:embed="rId5" cstate="print"/>
          <a:srcRect l="1653" t="5122" r="879" b="4907"/>
          <a:stretch/>
        </p:blipFill>
        <p:spPr>
          <a:xfrm>
            <a:off x="7467600" y="5722475"/>
            <a:ext cx="4724400" cy="1135525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513701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lecha curvada hacia arriba 2"/>
          <p:cNvSpPr/>
          <p:nvPr/>
        </p:nvSpPr>
        <p:spPr>
          <a:xfrm rot="446584">
            <a:off x="4261675" y="5141005"/>
            <a:ext cx="3302888" cy="1323727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6417924" y="2548227"/>
            <a:ext cx="3757194" cy="272912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Rectángulo 3"/>
          <p:cNvSpPr/>
          <p:nvPr/>
        </p:nvSpPr>
        <p:spPr>
          <a:xfrm>
            <a:off x="1904060" y="2685254"/>
            <a:ext cx="3134101" cy="25224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-25127" y="1589387"/>
            <a:ext cx="1870961" cy="2018786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1891069" cy="1731571"/>
          </a:xfrm>
          <a:prstGeom prst="rect">
            <a:avLst/>
          </a:prstGeom>
        </p:spPr>
      </p:pic>
      <p:sp>
        <p:nvSpPr>
          <p:cNvPr id="13" name="Triángulo rectángulo 12"/>
          <p:cNvSpPr/>
          <p:nvPr/>
        </p:nvSpPr>
        <p:spPr>
          <a:xfrm flipV="1">
            <a:off x="1804086" y="-20387"/>
            <a:ext cx="10387914" cy="1803430"/>
          </a:xfrm>
          <a:prstGeom prst="rtTriangl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1" name="Rectángulo 10"/>
          <p:cNvSpPr/>
          <p:nvPr/>
        </p:nvSpPr>
        <p:spPr>
          <a:xfrm>
            <a:off x="1845834" y="-32322"/>
            <a:ext cx="7239827" cy="1384995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Berlin Sans FB Demi" panose="020E0802020502020306" pitchFamily="34" charset="0"/>
                <a:ea typeface="Times New Roman" panose="02020603050405020304" pitchFamily="18" charset="0"/>
              </a:rPr>
              <a:t>INCENTIVO PARA LA RECONVERSIÓN PRODUCTIVA Y SOSTENIBLE </a:t>
            </a:r>
            <a:endParaRPr kumimoji="0" lang="es-CO" sz="12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38100" dist="25400" dir="5400000" algn="ctr">
                  <a:srgbClr val="6E747A">
                    <a:alpha val="43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defRPr/>
            </a:pPr>
            <a:r>
              <a:rPr kumimoji="0" lang="es-E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Berlin Sans FB Demi" panose="020E0802020502020306" pitchFamily="34" charset="0"/>
                <a:ea typeface="Times New Roman" panose="02020603050405020304" pitchFamily="18" charset="0"/>
              </a:rPr>
              <a:t>EN EL MACIZO COLOMBIANO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2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25400" dir="5400000" algn="ctr">
                  <a:srgbClr val="6E747A">
                    <a:alpha val="43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="" xmlns:a16="http://schemas.microsoft.com/office/drawing/2014/main" id="{ED99003F-C093-4FEF-A1C9-3BC52207A6BF}"/>
              </a:ext>
            </a:extLst>
          </p:cNvPr>
          <p:cNvSpPr/>
          <p:nvPr/>
        </p:nvSpPr>
        <p:spPr>
          <a:xfrm>
            <a:off x="1870963" y="2830527"/>
            <a:ext cx="300424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+mj-lt"/>
              <a:buAutoNum type="romanUcPeriod"/>
            </a:pPr>
            <a:r>
              <a:rPr lang="es-CO" sz="1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Tipología Ganadería pequeña </a:t>
            </a:r>
            <a:r>
              <a:rPr lang="es-CO" sz="1400" dirty="0" smtClean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escala</a:t>
            </a:r>
            <a:endParaRPr lang="es-CO" sz="1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+mj-lt"/>
              <a:buAutoNum type="romanUcPeriod"/>
            </a:pPr>
            <a:r>
              <a:rPr lang="es-CO" sz="1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Tipología café diversificado.	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romanUcPeriod"/>
            </a:pPr>
            <a:r>
              <a:rPr lang="es-CO" sz="1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Tipología café tradicional	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romanUcPeriod"/>
            </a:pPr>
            <a:r>
              <a:rPr lang="es-CO" sz="1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Tipología café tecnificado	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romanUcPeriod"/>
            </a:pPr>
            <a:r>
              <a:rPr lang="es-CO" sz="1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Ganadería mediana escala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romanUcPeriod"/>
            </a:pPr>
            <a:r>
              <a:rPr lang="es-CO" sz="1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Tipología Frutales de Clima Frío 	</a:t>
            </a:r>
          </a:p>
          <a:p>
            <a:pPr marL="342900" lvl="0" indent="-342900" algn="just">
              <a:spcAft>
                <a:spcPts val="0"/>
              </a:spcAft>
              <a:buFont typeface="+mj-lt"/>
              <a:buAutoNum type="romanUcPeriod"/>
            </a:pPr>
            <a:r>
              <a:rPr lang="es-CO" sz="1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Tipología Caña Panelera</a:t>
            </a:r>
            <a:r>
              <a:rPr lang="es-CO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	</a:t>
            </a:r>
          </a:p>
        </p:txBody>
      </p:sp>
      <p:sp>
        <p:nvSpPr>
          <p:cNvPr id="19" name="Flecha derecha 18"/>
          <p:cNvSpPr/>
          <p:nvPr/>
        </p:nvSpPr>
        <p:spPr>
          <a:xfrm>
            <a:off x="4738638" y="3034767"/>
            <a:ext cx="1905678" cy="951470"/>
          </a:xfrm>
          <a:prstGeom prst="rightArrow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3" name="Rectángulo 22"/>
          <p:cNvSpPr/>
          <p:nvPr/>
        </p:nvSpPr>
        <p:spPr>
          <a:xfrm>
            <a:off x="4307580" y="3235680"/>
            <a:ext cx="25802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O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Reconversión </a:t>
            </a:r>
          </a:p>
          <a:p>
            <a:pPr algn="ctr"/>
            <a:r>
              <a:rPr lang="es-CO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Productiva</a:t>
            </a:r>
            <a:endParaRPr lang="es-CO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1904060" y="2157763"/>
            <a:ext cx="3134101" cy="527491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Tipologías de producción priorizadas</a:t>
            </a:r>
            <a:endParaRPr lang="es-CO" dirty="0"/>
          </a:p>
        </p:txBody>
      </p:sp>
      <p:sp>
        <p:nvSpPr>
          <p:cNvPr id="25" name="Rectángulo 24"/>
          <p:cNvSpPr/>
          <p:nvPr/>
        </p:nvSpPr>
        <p:spPr>
          <a:xfrm>
            <a:off x="6417923" y="2164616"/>
            <a:ext cx="3757194" cy="383611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 Alternativas de producción sostenible </a:t>
            </a:r>
            <a:endParaRPr lang="es-CO" dirty="0"/>
          </a:p>
        </p:txBody>
      </p:sp>
      <p:sp>
        <p:nvSpPr>
          <p:cNvPr id="27" name="Rectángulo 26"/>
          <p:cNvSpPr/>
          <p:nvPr/>
        </p:nvSpPr>
        <p:spPr>
          <a:xfrm>
            <a:off x="4935421" y="4334607"/>
            <a:ext cx="1427917" cy="307777"/>
          </a:xfrm>
          <a:prstGeom prst="rect">
            <a:avLst/>
          </a:prstGeom>
          <a:solidFill>
            <a:srgbClr val="7030A0"/>
          </a:solidFill>
        </p:spPr>
        <p:txBody>
          <a:bodyPr wrap="square">
            <a:spAutoFit/>
          </a:bodyPr>
          <a:lstStyle/>
          <a:p>
            <a:pPr algn="ctr"/>
            <a:r>
              <a:rPr lang="es-CO" sz="1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Evaluación</a:t>
            </a:r>
            <a:r>
              <a:rPr lang="es-CO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CO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Rectángulo 27"/>
          <p:cNvSpPr/>
          <p:nvPr/>
        </p:nvSpPr>
        <p:spPr>
          <a:xfrm>
            <a:off x="5176255" y="5212652"/>
            <a:ext cx="985538" cy="30777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es-CO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Social </a:t>
            </a:r>
            <a:endParaRPr lang="es-CO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ángulo 28"/>
          <p:cNvSpPr/>
          <p:nvPr/>
        </p:nvSpPr>
        <p:spPr>
          <a:xfrm>
            <a:off x="4977519" y="4899961"/>
            <a:ext cx="1427917" cy="3077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s-CO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Ambiental  </a:t>
            </a:r>
            <a:endParaRPr lang="es-CO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ángulo 30"/>
          <p:cNvSpPr/>
          <p:nvPr/>
        </p:nvSpPr>
        <p:spPr>
          <a:xfrm>
            <a:off x="5038161" y="4598949"/>
            <a:ext cx="1222435" cy="307777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es-CO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Económica</a:t>
            </a:r>
            <a:endParaRPr lang="es-CO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6603000" y="2573736"/>
            <a:ext cx="336245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00050" indent="-400050" algn="just">
              <a:buFont typeface="+mj-lt"/>
              <a:buAutoNum type="romanUcPeriod"/>
            </a:pPr>
            <a:r>
              <a:rPr lang="es-CO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</a:t>
            </a:r>
            <a:r>
              <a:rPr lang="es-CO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café con 130 forestales</a:t>
            </a:r>
          </a:p>
          <a:p>
            <a:pPr marL="400050" indent="-400050" algn="just">
              <a:buFont typeface="+mj-lt"/>
              <a:buAutoNum type="romanUcPeriod"/>
            </a:pPr>
            <a:r>
              <a:rPr lang="es-CO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</a:t>
            </a:r>
            <a:r>
              <a:rPr lang="es-CO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café con 70 forestales</a:t>
            </a:r>
          </a:p>
          <a:p>
            <a:pPr marL="400050" indent="-400050" algn="just">
              <a:buFont typeface="+mj-lt"/>
              <a:buAutoNum type="romanUcPeriod"/>
            </a:pPr>
            <a:r>
              <a:rPr lang="es-CO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</a:t>
            </a:r>
            <a:r>
              <a:rPr lang="es-CO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café con 44 forestales</a:t>
            </a:r>
          </a:p>
          <a:p>
            <a:pPr marL="400050" indent="-400050" algn="just">
              <a:buFont typeface="+mj-lt"/>
              <a:buAutoNum type="romanUcPeriod"/>
            </a:pPr>
            <a:r>
              <a:rPr lang="es-CO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</a:t>
            </a:r>
            <a:r>
              <a:rPr lang="es-CO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Tomate de árbol con 220 forestales</a:t>
            </a:r>
          </a:p>
          <a:p>
            <a:pPr marL="400050" indent="-400050" algn="just">
              <a:buFont typeface="+mj-lt"/>
              <a:buAutoNum type="romanUcPeriod"/>
            </a:pPr>
            <a:r>
              <a:rPr lang="es-CO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Mora tutores vivos</a:t>
            </a:r>
          </a:p>
          <a:p>
            <a:pPr marL="400050" indent="-400050" algn="just">
              <a:buFont typeface="+mj-lt"/>
              <a:buAutoNum type="romanUcPeriod"/>
            </a:pPr>
            <a:r>
              <a:rPr lang="es-CO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SSP</a:t>
            </a:r>
            <a:r>
              <a:rPr lang="es-CO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pastos mejorados, maderables</a:t>
            </a:r>
          </a:p>
          <a:p>
            <a:pPr marL="400050" indent="-400050" algn="just">
              <a:buFont typeface="+mj-lt"/>
              <a:buAutoNum type="romanUcPeriod"/>
            </a:pPr>
            <a:r>
              <a:rPr lang="es-CO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SSP</a:t>
            </a:r>
            <a:r>
              <a:rPr lang="es-CO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pastos mejorados, botón de oro y cerca viva</a:t>
            </a:r>
          </a:p>
          <a:p>
            <a:pPr marL="400050" indent="-400050" algn="just">
              <a:buFont typeface="+mj-lt"/>
              <a:buAutoNum type="romanUcPeriod"/>
            </a:pPr>
            <a:r>
              <a:rPr lang="es-CO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SSP</a:t>
            </a:r>
            <a:r>
              <a:rPr lang="es-CO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pastos nativos, botón de oro y cerca viva</a:t>
            </a:r>
          </a:p>
          <a:p>
            <a:pPr marL="400050" indent="-400050" algn="just">
              <a:buFont typeface="+mj-lt"/>
              <a:buAutoNum type="romanUcPeriod"/>
            </a:pPr>
            <a:r>
              <a:rPr lang="es-CO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Porcicultura</a:t>
            </a:r>
          </a:p>
          <a:p>
            <a:pPr marL="400050" indent="-400050" algn="just">
              <a:buFont typeface="+mj-lt"/>
              <a:buAutoNum type="romanUcPeriod"/>
            </a:pPr>
            <a:r>
              <a:rPr lang="es-CO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Gallinas en pastoreo (50 gallinas)</a:t>
            </a:r>
          </a:p>
          <a:p>
            <a:pPr marL="400050" indent="-400050" algn="just">
              <a:buFont typeface="+mj-lt"/>
              <a:buAutoNum type="romanUcPeriod"/>
            </a:pPr>
            <a:r>
              <a:rPr lang="es-CO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Hortalizas </a:t>
            </a:r>
            <a:r>
              <a:rPr lang="es-CO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semitecho</a:t>
            </a:r>
            <a:r>
              <a:rPr lang="es-CO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(720 </a:t>
            </a:r>
            <a:r>
              <a:rPr lang="es-CO" sz="1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m2</a:t>
            </a:r>
            <a:r>
              <a:rPr lang="es-CO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400050" indent="-400050" algn="just">
              <a:buFont typeface="+mj-lt"/>
              <a:buAutoNum type="romanUcPeriod"/>
            </a:pPr>
            <a:r>
              <a:rPr lang="es-CO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Ovinos (ha)</a:t>
            </a:r>
          </a:p>
        </p:txBody>
      </p:sp>
      <p:sp>
        <p:nvSpPr>
          <p:cNvPr id="36" name="Proceso 35"/>
          <p:cNvSpPr/>
          <p:nvPr/>
        </p:nvSpPr>
        <p:spPr>
          <a:xfrm>
            <a:off x="10379508" y="2903827"/>
            <a:ext cx="1645399" cy="1213349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SELECCIÓN ESCENARIO OPTIMO DE RECONVERSIÓN PRODUCTIVA</a:t>
            </a:r>
            <a:endParaRPr lang="es-CO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2" y="1818824"/>
            <a:ext cx="2815802" cy="5051501"/>
          </a:xfrm>
          <a:prstGeom prst="rtTriangle">
            <a:avLst/>
          </a:prstGeom>
        </p:spPr>
      </p:pic>
      <p:pic>
        <p:nvPicPr>
          <p:cNvPr id="30" name="2 Imagen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976184" y="1558791"/>
            <a:ext cx="998640" cy="4235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5906508"/>
            <a:ext cx="4650658" cy="976086"/>
          </a:xfrm>
          <a:prstGeom prst="rect">
            <a:avLst/>
          </a:prstGeom>
        </p:spPr>
      </p:pic>
      <p:cxnSp>
        <p:nvCxnSpPr>
          <p:cNvPr id="38" name="Conector recto de flecha 37"/>
          <p:cNvCxnSpPr>
            <a:endCxn id="27" idx="0"/>
          </p:cNvCxnSpPr>
          <p:nvPr/>
        </p:nvCxnSpPr>
        <p:spPr>
          <a:xfrm>
            <a:off x="5643973" y="3774844"/>
            <a:ext cx="5407" cy="5597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ángulo 42"/>
          <p:cNvSpPr/>
          <p:nvPr/>
        </p:nvSpPr>
        <p:spPr>
          <a:xfrm>
            <a:off x="9969909" y="4177621"/>
            <a:ext cx="24645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s-ES" dirty="0" smtClean="0">
                <a:solidFill>
                  <a:prstClr val="white"/>
                </a:solidFill>
                <a:effectLst>
                  <a:glow rad="228600">
                    <a:srgbClr val="4472C4">
                      <a:satMod val="175000"/>
                      <a:alpha val="40000"/>
                    </a:srgbClr>
                  </a:glow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  <a:ea typeface="Times New Roman" panose="02020603050405020304" pitchFamily="18" charset="0"/>
              </a:rPr>
              <a:t>Costo</a:t>
            </a:r>
          </a:p>
          <a:p>
            <a:pPr lvl="0" algn="ctr">
              <a:defRPr/>
            </a:pPr>
            <a:r>
              <a:rPr lang="es-ES" dirty="0" smtClean="0">
                <a:solidFill>
                  <a:prstClr val="white"/>
                </a:solidFill>
                <a:effectLst>
                  <a:glow rad="228600">
                    <a:srgbClr val="4472C4">
                      <a:satMod val="175000"/>
                      <a:alpha val="40000"/>
                    </a:srgbClr>
                  </a:glow>
                  <a:outerShdw blurRad="38100" dist="25400" dir="5400000" algn="ctr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  <a:ea typeface="Times New Roman" panose="02020603050405020304" pitchFamily="18" charset="0"/>
              </a:rPr>
              <a:t>$ 4.500.000/Ha</a:t>
            </a:r>
            <a:endParaRPr lang="es-ES" dirty="0">
              <a:solidFill>
                <a:prstClr val="white"/>
              </a:solidFill>
              <a:effectLst>
                <a:glow rad="228600">
                  <a:srgbClr val="4472C4">
                    <a:satMod val="175000"/>
                    <a:alpha val="40000"/>
                  </a:srgbClr>
                </a:glow>
                <a:outerShdw blurRad="38100" dist="25400" dir="5400000" algn="ctr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  <a:ea typeface="Times New Roman" panose="02020603050405020304" pitchFamily="18" charset="0"/>
            </a:endParaRPr>
          </a:p>
        </p:txBody>
      </p:sp>
      <p:sp>
        <p:nvSpPr>
          <p:cNvPr id="8" name="Igual que 7"/>
          <p:cNvSpPr/>
          <p:nvPr/>
        </p:nvSpPr>
        <p:spPr>
          <a:xfrm>
            <a:off x="9990180" y="3396780"/>
            <a:ext cx="579538" cy="378064"/>
          </a:xfrm>
          <a:prstGeom prst="mathEqual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4758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6768</TotalTime>
  <Words>1314</Words>
  <Application>Microsoft Office PowerPoint</Application>
  <PresentationFormat>Personalizado</PresentationFormat>
  <Paragraphs>234</Paragraphs>
  <Slides>18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19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Asus</dc:creator>
  <cp:lastModifiedBy>USUARIO.SOPORTE</cp:lastModifiedBy>
  <cp:revision>456</cp:revision>
  <cp:lastPrinted>2017-01-17T22:43:59Z</cp:lastPrinted>
  <dcterms:created xsi:type="dcterms:W3CDTF">2017-01-12T19:05:06Z</dcterms:created>
  <dcterms:modified xsi:type="dcterms:W3CDTF">2019-03-14T19:04:21Z</dcterms:modified>
</cp:coreProperties>
</file>